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59" r:id="rId8"/>
    <p:sldId id="260" r:id="rId9"/>
    <p:sldId id="268" r:id="rId10"/>
    <p:sldId id="269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91" autoAdjust="0"/>
    <p:restoredTop sz="94660"/>
  </p:normalViewPr>
  <p:slideViewPr>
    <p:cSldViewPr>
      <p:cViewPr>
        <p:scale>
          <a:sx n="60" d="100"/>
          <a:sy n="60" d="100"/>
        </p:scale>
        <p:origin x="-193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2E21-FEED-4322-8264-5A12516F2411}" type="datetimeFigureOut">
              <a:rPr lang="pl-PL" smtClean="0"/>
              <a:t>2020-03-15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3561-AC1F-46E8-86C0-A542FF7F10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1633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2E21-FEED-4322-8264-5A12516F2411}" type="datetimeFigureOut">
              <a:rPr lang="pl-PL" smtClean="0"/>
              <a:t>2020-03-15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3561-AC1F-46E8-86C0-A542FF7F10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3986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2E21-FEED-4322-8264-5A12516F2411}" type="datetimeFigureOut">
              <a:rPr lang="pl-PL" smtClean="0"/>
              <a:t>2020-03-15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3561-AC1F-46E8-86C0-A542FF7F10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42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2E21-FEED-4322-8264-5A12516F2411}" type="datetimeFigureOut">
              <a:rPr lang="pl-PL" smtClean="0"/>
              <a:t>2020-03-15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3561-AC1F-46E8-86C0-A542FF7F10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436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2E21-FEED-4322-8264-5A12516F2411}" type="datetimeFigureOut">
              <a:rPr lang="pl-PL" smtClean="0"/>
              <a:t>2020-03-15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3561-AC1F-46E8-86C0-A542FF7F10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806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2E21-FEED-4322-8264-5A12516F2411}" type="datetimeFigureOut">
              <a:rPr lang="pl-PL" smtClean="0"/>
              <a:t>2020-03-15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3561-AC1F-46E8-86C0-A542FF7F10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4693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2E21-FEED-4322-8264-5A12516F2411}" type="datetimeFigureOut">
              <a:rPr lang="pl-PL" smtClean="0"/>
              <a:t>2020-03-15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3561-AC1F-46E8-86C0-A542FF7F10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6140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2E21-FEED-4322-8264-5A12516F2411}" type="datetimeFigureOut">
              <a:rPr lang="pl-PL" smtClean="0"/>
              <a:t>2020-03-15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3561-AC1F-46E8-86C0-A542FF7F10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696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2E21-FEED-4322-8264-5A12516F2411}" type="datetimeFigureOut">
              <a:rPr lang="pl-PL" smtClean="0"/>
              <a:t>2020-03-15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3561-AC1F-46E8-86C0-A542FF7F10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6832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2E21-FEED-4322-8264-5A12516F2411}" type="datetimeFigureOut">
              <a:rPr lang="pl-PL" smtClean="0"/>
              <a:t>2020-03-15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3561-AC1F-46E8-86C0-A542FF7F10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5275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2E21-FEED-4322-8264-5A12516F2411}" type="datetimeFigureOut">
              <a:rPr lang="pl-PL" smtClean="0"/>
              <a:t>2020-03-15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3561-AC1F-46E8-86C0-A542FF7F10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822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02E21-FEED-4322-8264-5A12516F2411}" type="datetimeFigureOut">
              <a:rPr lang="pl-PL" smtClean="0"/>
              <a:t>2020-03-15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73561-AC1F-46E8-86C0-A542FF7F10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023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7.xml"/><Relationship Id="rId7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Relationship Id="rId5" Type="http://schemas.openxmlformats.org/officeDocument/2006/relationships/slide" Target="slide2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771800" y="2492896"/>
            <a:ext cx="3814192" cy="1470025"/>
          </a:xfrm>
        </p:spPr>
        <p:txBody>
          <a:bodyPr>
            <a:normAutofit/>
          </a:bodyPr>
          <a:lstStyle/>
          <a:p>
            <a:r>
              <a:rPr lang="pl-PL" sz="8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Białka</a:t>
            </a:r>
            <a:endParaRPr lang="pl-PL" sz="8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470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załka w lewo 3">
            <a:hlinkClick r:id="rId2" action="ppaction://hlinksldjump"/>
          </p:cNvPr>
          <p:cNvSpPr/>
          <p:nvPr/>
        </p:nvSpPr>
        <p:spPr>
          <a:xfrm>
            <a:off x="6588224" y="6021288"/>
            <a:ext cx="2304256" cy="648072"/>
          </a:xfrm>
          <a:prstGeom prst="leftArrow">
            <a:avLst>
              <a:gd name="adj1" fmla="val 50000"/>
              <a:gd name="adj2" fmla="val 191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467544" y="251348"/>
            <a:ext cx="806489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	Struktura </a:t>
            </a:r>
            <a:r>
              <a:rPr lang="pl-PL" sz="3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trzeciorzędowa białka – wzajemne położenie elementów struktury </a:t>
            </a:r>
            <a:r>
              <a:rPr lang="pl-PL" sz="3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drugorzędowej.</a:t>
            </a:r>
            <a:endParaRPr lang="pl-PL" sz="3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pl-PL" sz="3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	Struktura </a:t>
            </a:r>
            <a:r>
              <a:rPr lang="pl-PL" sz="3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czwartorzędowa białka – wzajemne położenie łańcuchów polipeptydowych oraz ewentualnie struktur </a:t>
            </a:r>
            <a:r>
              <a:rPr lang="pl-PL" sz="3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niebiałkowych</a:t>
            </a:r>
            <a:r>
              <a:rPr lang="pl-PL" sz="3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 (grupa prostetyczna):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pl-PL" sz="3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cukrów w glikoproteidach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l-PL" sz="3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lipidów w lipoproteidach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l-PL" sz="3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kwasów nukleinowych w nukleoproteidach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l-PL" sz="3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barwników w chromoproteidach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l-PL" sz="3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resztę kwasu fosforowego w fosfoproteidach</a:t>
            </a:r>
            <a:r>
              <a:rPr lang="pl-PL" sz="3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pl-PL" sz="3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355997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Skład Pierwiastkowy</a:t>
            </a:r>
            <a:endParaRPr lang="pl-PL" sz="7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26260" y="1844824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Najczęściej skład pierwiastkowy </a:t>
            </a:r>
            <a:r>
              <a:rPr lang="pl-PL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białek przedstawiany </a:t>
            </a:r>
            <a:r>
              <a:rPr lang="pl-PL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jest następująco:</a:t>
            </a:r>
          </a:p>
          <a:p>
            <a:pPr algn="ctr"/>
            <a:r>
              <a:rPr lang="pl-PL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Węgiel – 50–55%</a:t>
            </a:r>
          </a:p>
          <a:p>
            <a:pPr algn="ctr"/>
            <a:r>
              <a:rPr lang="pl-PL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Tlen – 19–24%</a:t>
            </a:r>
          </a:p>
          <a:p>
            <a:pPr algn="ctr"/>
            <a:r>
              <a:rPr lang="pl-PL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Azot – 15–18%</a:t>
            </a:r>
          </a:p>
          <a:p>
            <a:pPr algn="ctr"/>
            <a:r>
              <a:rPr lang="pl-PL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Wodór – 6–8%</a:t>
            </a:r>
          </a:p>
          <a:p>
            <a:pPr algn="ctr"/>
            <a:r>
              <a:rPr lang="pl-PL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Siarka – 0,3–3%</a:t>
            </a:r>
          </a:p>
          <a:p>
            <a:pPr algn="ctr"/>
            <a:r>
              <a:rPr lang="pl-PL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Fosfor – 0–0,5</a:t>
            </a:r>
            <a:r>
              <a:rPr lang="pl-PL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%</a:t>
            </a:r>
            <a:endParaRPr lang="pl-PL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-14691" y="6088559"/>
            <a:ext cx="18892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Powrót</a:t>
            </a:r>
            <a:endParaRPr lang="pl-PL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34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5040560" cy="1143000"/>
          </a:xfrm>
        </p:spPr>
        <p:txBody>
          <a:bodyPr>
            <a:noAutofit/>
          </a:bodyPr>
          <a:lstStyle/>
          <a:p>
            <a:r>
              <a:rPr lang="pl-PL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Właściwości</a:t>
            </a:r>
            <a:endParaRPr lang="pl-PL" sz="7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406313" y="1484784"/>
            <a:ext cx="835292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	</a:t>
            </a:r>
            <a:r>
              <a:rPr lang="pl-PL" sz="22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Białko ścina się i żółknie pod wpływem stężonego kwasu azotowego (V) - HNO</a:t>
            </a:r>
            <a:r>
              <a:rPr lang="pl-PL" sz="2200" b="1" baseline="-250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r>
              <a:rPr lang="pl-PL" sz="22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 Ta reakcja nosi nazwę reakcji ksantoproteinowej i jest reakcją charakterystyczną na obecność białek.</a:t>
            </a:r>
          </a:p>
          <a:p>
            <a:r>
              <a:rPr lang="pl-PL" sz="22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	Białko ścina się również pod wpływem wodorotlenku miedzi (II) - Cu(OH)</a:t>
            </a:r>
            <a:r>
              <a:rPr lang="pl-PL" sz="2200" b="1" baseline="-250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r>
              <a:rPr lang="pl-PL" sz="22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 W czasie reakcji zabarwienie roztworu zmienia się na ciemnofioletowe. Reakcja ta nosi nazwę biuretowej. Jest to również reakcja charakterystyczna na obecność białek.</a:t>
            </a:r>
          </a:p>
          <a:p>
            <a:r>
              <a:rPr lang="pl-PL" sz="22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	Białko ścina się również pod wpływem następujących czynników: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temperatura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obecność kwasów i zasad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obecność alkoholu lub soli metali ciężkich (denaturacja) lub lekkich (Koagulacja odwracalna)</a:t>
            </a:r>
            <a:endParaRPr lang="pl-PL" sz="2200" b="1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0" y="0"/>
            <a:ext cx="18892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Powrót</a:t>
            </a:r>
            <a:endParaRPr lang="pl-PL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78339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43808" y="260648"/>
            <a:ext cx="3600400" cy="1143000"/>
          </a:xfrm>
        </p:spPr>
        <p:txBody>
          <a:bodyPr>
            <a:noAutofit/>
          </a:bodyPr>
          <a:lstStyle/>
          <a:p>
            <a:r>
              <a:rPr lang="pl-PL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Funkcje</a:t>
            </a:r>
            <a:endParaRPr lang="pl-PL" sz="8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18892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Powrót</a:t>
            </a:r>
            <a:endParaRPr lang="pl-PL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0" y="1340768"/>
            <a:ext cx="903649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b="1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kataliza enzymatyczna – od uwadniania dwutlenku węgla do replikacji chromosomów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b="1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transport – hemoglobina, transferryna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b="1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magazynowanie – ferrytyna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b="1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kontrola przenikalności błon – regulacja stężenia metabolitów w komórce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b="1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ruch uporządkowany – skurcz mięśnia, ruch – np. aktyna, miozyna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b="1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wytwarzanie i przekazywanie impulsów nerwowych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b="1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bufory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b="1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kontrola wzrostu i różnicowania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b="1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immunologiczna – np. immunoglobuliny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b="1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budulcowa, strukturalna – np. &amp;-keratyna, elastyna, kolagen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b="1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przyleganie komórek (np. kadheryny)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b="1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regulatorowa (regulacja hormonalna i regulacja przebiegu procesów genetycznych) – reguluje przebieg procesów biochemicznych – np. hormon wzrostu, insulina, czynniki transkrypcyjne i inne.</a:t>
            </a:r>
          </a:p>
          <a:p>
            <a:r>
              <a:rPr lang="pl-PL" sz="22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pl-PL" sz="22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pl-PL" sz="2200" b="1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45464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Dziękuję za uwagę</a:t>
            </a:r>
            <a:endParaRPr lang="pl-PL" sz="7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6400800" cy="1752600"/>
          </a:xfrm>
        </p:spPr>
        <p:txBody>
          <a:bodyPr>
            <a:noAutofit/>
          </a:bodyPr>
          <a:lstStyle/>
          <a:p>
            <a:r>
              <a:rPr lang="pl-PL" sz="13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sym typeface="Wingdings" panose="05000000000000000000" pitchFamily="2" charset="2"/>
              </a:rPr>
              <a:t></a:t>
            </a:r>
            <a:endParaRPr lang="pl-PL" sz="13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914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9046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rId2" action="ppaction://hlinksldjump"/>
              </a:rPr>
              <a:t>Podział</a:t>
            </a:r>
            <a:endParaRPr lang="pl-PL" sz="48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0" indent="0" algn="ctr">
              <a:buNone/>
            </a:pPr>
            <a:r>
              <a:rPr lang="pl-PL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rId3" action="ppaction://hlinksldjump"/>
              </a:rPr>
              <a:t>Występowanie</a:t>
            </a:r>
            <a:endParaRPr lang="pl-PL" sz="48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0" indent="0" algn="ctr">
              <a:buNone/>
            </a:pPr>
            <a:r>
              <a:rPr lang="pl-PL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rId4" action="ppaction://hlinksldjump"/>
              </a:rPr>
              <a:t>Budowa</a:t>
            </a:r>
            <a:endParaRPr lang="pl-PL" sz="48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0" indent="0" algn="ctr">
              <a:buNone/>
            </a:pPr>
            <a:r>
              <a:rPr lang="pl-PL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rId5" action="ppaction://hlinksldjump"/>
              </a:rPr>
              <a:t>Skład pierwiastkowy</a:t>
            </a:r>
            <a:endParaRPr lang="pl-PL" sz="48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0" indent="0" algn="ctr">
              <a:buNone/>
            </a:pPr>
            <a:r>
              <a:rPr lang="pl-PL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rId6" action="ppaction://hlinksldjump"/>
              </a:rPr>
              <a:t>Właściwości</a:t>
            </a:r>
            <a:endParaRPr lang="pl-PL" sz="48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0" indent="0" algn="ctr">
              <a:buNone/>
            </a:pPr>
            <a:r>
              <a:rPr lang="pl-PL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rId7" action="ppaction://hlinksldjump"/>
              </a:rPr>
              <a:t>Funkcje</a:t>
            </a:r>
            <a:endParaRPr lang="pl-PL" sz="48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0" indent="0" algn="ctr">
              <a:buNone/>
            </a:pPr>
            <a:r>
              <a:rPr lang="pl-PL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rId8" action="ppaction://hlinksldjump"/>
              </a:rPr>
              <a:t>Koniec </a:t>
            </a:r>
            <a:r>
              <a:rPr lang="pl-PL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sym typeface="Wingdings" panose="05000000000000000000" pitchFamily="2" charset="2"/>
                <a:hlinkClick r:id="rId8" action="ppaction://hlinksldjump"/>
              </a:rPr>
              <a:t></a:t>
            </a:r>
            <a:endParaRPr lang="pl-PL" sz="48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pl-PL" sz="4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43357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96844" y="264911"/>
            <a:ext cx="3096344" cy="1143000"/>
          </a:xfrm>
        </p:spPr>
        <p:txBody>
          <a:bodyPr>
            <a:noAutofit/>
          </a:bodyPr>
          <a:lstStyle/>
          <a:p>
            <a:r>
              <a:rPr lang="pl-PL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Podział</a:t>
            </a:r>
            <a:endParaRPr lang="pl-PL" sz="7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467544" y="2965132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pl-PL" sz="44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rId2" action="ppaction://hlinksldjump"/>
              </a:rPr>
              <a:t>Proste</a:t>
            </a:r>
            <a:endParaRPr lang="pl-PL" sz="4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>
          <a:xfrm>
            <a:off x="4427984" y="2924944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pl-PL" sz="40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rId3" action="ppaction://hlinksldjump"/>
              </a:rPr>
              <a:t>Złożone</a:t>
            </a:r>
            <a:endParaRPr lang="pl-PL" sz="40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897671" y="2083996"/>
            <a:ext cx="742280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Ze względu na skład chemiczny</a:t>
            </a:r>
            <a:endParaRPr lang="pl-PL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895889" y="3933056"/>
            <a:ext cx="77084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Ze względu na kształt cząsteczki</a:t>
            </a:r>
            <a:endParaRPr lang="pl-PL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Symbol zastępczy tekstu 3"/>
          <p:cNvSpPr txBox="1">
            <a:spLocks/>
          </p:cNvSpPr>
          <p:nvPr/>
        </p:nvSpPr>
        <p:spPr>
          <a:xfrm>
            <a:off x="395536" y="5301208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44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Globularne</a:t>
            </a:r>
            <a:endParaRPr lang="pl-PL" sz="4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3" name="Symbol zastępczy tekstu 5"/>
          <p:cNvSpPr txBox="1">
            <a:spLocks/>
          </p:cNvSpPr>
          <p:nvPr/>
        </p:nvSpPr>
        <p:spPr>
          <a:xfrm>
            <a:off x="4537885" y="5301208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4000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Fibrylarne</a:t>
            </a:r>
            <a:endParaRPr lang="pl-PL" sz="40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1" name="Trójkąt równoramienny 10">
            <a:hlinkClick r:id="rId4" action="ppaction://hlinksldjump"/>
          </p:cNvPr>
          <p:cNvSpPr/>
          <p:nvPr/>
        </p:nvSpPr>
        <p:spPr>
          <a:xfrm>
            <a:off x="3779912" y="5157192"/>
            <a:ext cx="1440160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0" y="0"/>
            <a:ext cx="18892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hlinkClick r:id="rId5" action="ppaction://hlinksldjump"/>
              </a:rPr>
              <a:t>Powrót</a:t>
            </a:r>
            <a:endParaRPr lang="pl-PL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206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35" y="1484784"/>
            <a:ext cx="8355329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trzałka w lewo 6">
            <a:hlinkClick r:id="rId3" action="ppaction://hlinksldjump"/>
          </p:cNvPr>
          <p:cNvSpPr/>
          <p:nvPr/>
        </p:nvSpPr>
        <p:spPr>
          <a:xfrm>
            <a:off x="6948264" y="188640"/>
            <a:ext cx="1746600" cy="11521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738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dir="in"/>
      </p:transition>
    </mc:Choice>
    <mc:Fallback xmlns="">
      <p:transition spd="slow">
        <p:split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8177"/>
            <a:ext cx="6964908" cy="6461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trzałka w lewo 2">
            <a:hlinkClick r:id="rId3" action="ppaction://hlinksldjump"/>
          </p:cNvPr>
          <p:cNvSpPr/>
          <p:nvPr/>
        </p:nvSpPr>
        <p:spPr>
          <a:xfrm rot="18753728">
            <a:off x="-7" y="5783392"/>
            <a:ext cx="1279056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168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83457" y="692696"/>
            <a:ext cx="806554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6000" b="1" dirty="0"/>
              <a:t>białka </a:t>
            </a:r>
            <a:r>
              <a:rPr lang="pl-PL" sz="6000" b="1" dirty="0" smtClean="0"/>
              <a:t>globularne</a:t>
            </a:r>
            <a:endParaRPr lang="pl-PL" sz="6000" dirty="0" smtClean="0"/>
          </a:p>
          <a:p>
            <a:pPr algn="ctr"/>
            <a:r>
              <a:rPr lang="pl-PL" sz="3600" dirty="0" smtClean="0"/>
              <a:t>rozpuszczalne </a:t>
            </a:r>
            <a:r>
              <a:rPr lang="pl-PL" sz="3600" dirty="0"/>
              <a:t>w wodzie, o cząsteczkach </a:t>
            </a:r>
            <a:endParaRPr lang="pl-PL" sz="3600" dirty="0" smtClean="0"/>
          </a:p>
          <a:p>
            <a:pPr algn="ctr"/>
            <a:r>
              <a:rPr lang="pl-PL" sz="3600" dirty="0" smtClean="0"/>
              <a:t>kulistych </a:t>
            </a:r>
            <a:r>
              <a:rPr lang="pl-PL" sz="3600" dirty="0"/>
              <a:t>(np. albuminy, globuliny, histony)</a:t>
            </a:r>
            <a:endParaRPr lang="pl-PL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25435" y="3284984"/>
            <a:ext cx="78488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6000" b="1" dirty="0"/>
              <a:t>białka </a:t>
            </a:r>
            <a:r>
              <a:rPr lang="pl-PL" sz="6000" b="1" dirty="0" err="1" smtClean="0"/>
              <a:t>fibrylarne</a:t>
            </a:r>
            <a:endParaRPr lang="pl-PL" sz="6000" b="1" dirty="0" smtClean="0"/>
          </a:p>
          <a:p>
            <a:pPr algn="ctr"/>
            <a:r>
              <a:rPr lang="pl-PL" sz="3600" dirty="0" smtClean="0"/>
              <a:t>nierozpuszczalne </a:t>
            </a:r>
            <a:r>
              <a:rPr lang="pl-PL" sz="3600" dirty="0"/>
              <a:t>w wodzie, </a:t>
            </a:r>
            <a:r>
              <a:rPr lang="pl-PL" sz="3600" dirty="0" smtClean="0"/>
              <a:t>o cząsteczkach </a:t>
            </a:r>
            <a:r>
              <a:rPr lang="pl-PL" sz="3600" dirty="0"/>
              <a:t>w kształcie włókien (np. keratyna, kolagen)</a:t>
            </a:r>
          </a:p>
        </p:txBody>
      </p:sp>
      <p:sp>
        <p:nvSpPr>
          <p:cNvPr id="4" name="Strzałka w lewo 3">
            <a:hlinkClick r:id="rId2" action="ppaction://hlinksldjump"/>
          </p:cNvPr>
          <p:cNvSpPr/>
          <p:nvPr/>
        </p:nvSpPr>
        <p:spPr>
          <a:xfrm>
            <a:off x="7368743" y="5719531"/>
            <a:ext cx="1746600" cy="11521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932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5472608" cy="1143000"/>
          </a:xfrm>
        </p:spPr>
        <p:txBody>
          <a:bodyPr>
            <a:normAutofit/>
          </a:bodyPr>
          <a:lstStyle/>
          <a:p>
            <a:r>
              <a:rPr lang="pl-PL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Występowanie</a:t>
            </a:r>
            <a:endParaRPr lang="pl-PL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Białko występuje we wszystkich organizmach żywych. To bardzo złożony związek organiczny, który pełni szereg ważnych funkcji na każdym etapie życia. Białko jest podstawowym składnikiem odżywczym obok tłuszczów i węglowodanów.</a:t>
            </a:r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18892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Powrót</a:t>
            </a:r>
            <a:endParaRPr lang="pl-PL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914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71800" y="260648"/>
            <a:ext cx="3456384" cy="1143000"/>
          </a:xfrm>
        </p:spPr>
        <p:txBody>
          <a:bodyPr>
            <a:noAutofit/>
          </a:bodyPr>
          <a:lstStyle/>
          <a:p>
            <a:r>
              <a:rPr lang="pl-PL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Budowa</a:t>
            </a:r>
            <a:endParaRPr lang="pl-PL" sz="7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36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Struktura pierwszorzędowa</a:t>
            </a:r>
          </a:p>
          <a:p>
            <a:pPr marL="0" indent="0" algn="ctr">
              <a:buNone/>
            </a:pPr>
            <a:r>
              <a:rPr lang="pl-PL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Struktura drugorzędowa</a:t>
            </a:r>
          </a:p>
          <a:p>
            <a:pPr marL="0" indent="0" algn="ctr">
              <a:buNone/>
            </a:pPr>
            <a:endParaRPr lang="pl-PL" sz="4000" dirty="0" smtClean="0"/>
          </a:p>
          <a:p>
            <a:pPr marL="0" indent="0" algn="ctr">
              <a:buNone/>
            </a:pPr>
            <a:r>
              <a:rPr lang="pl-PL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Struktura trzeciorzędowa</a:t>
            </a:r>
          </a:p>
          <a:p>
            <a:pPr marL="0" indent="0" algn="ctr">
              <a:buNone/>
            </a:pPr>
            <a:r>
              <a:rPr lang="pl-PL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Struktura czwartorzędowa</a:t>
            </a:r>
            <a:endParaRPr lang="pl-PL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Strzałka zakrzywiona w dół 3">
            <a:hlinkClick r:id="rId2" action="ppaction://hlinksldjump"/>
          </p:cNvPr>
          <p:cNvSpPr/>
          <p:nvPr/>
        </p:nvSpPr>
        <p:spPr>
          <a:xfrm>
            <a:off x="2132112" y="5805264"/>
            <a:ext cx="5040560" cy="792088"/>
          </a:xfrm>
          <a:prstGeom prst="curvedDownArrow">
            <a:avLst>
              <a:gd name="adj1" fmla="val 50000"/>
              <a:gd name="adj2" fmla="val 158938"/>
              <a:gd name="adj3" fmla="val 741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Strzałka zakrzywiona w dół 4">
            <a:hlinkClick r:id="rId3" action="ppaction://hlinksldjump"/>
          </p:cNvPr>
          <p:cNvSpPr/>
          <p:nvPr/>
        </p:nvSpPr>
        <p:spPr>
          <a:xfrm>
            <a:off x="2132112" y="3216146"/>
            <a:ext cx="5040560" cy="792088"/>
          </a:xfrm>
          <a:prstGeom prst="curvedDownArrow">
            <a:avLst>
              <a:gd name="adj1" fmla="val 50000"/>
              <a:gd name="adj2" fmla="val 158938"/>
              <a:gd name="adj3" fmla="val 741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0"/>
            <a:ext cx="18892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hlinkClick r:id="rId4" action="ppaction://hlinksldjump"/>
              </a:rPr>
              <a:t>Powrót</a:t>
            </a:r>
            <a:endParaRPr lang="pl-PL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9416026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11560" y="258649"/>
            <a:ext cx="813690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	Struktura pierwszorzędowa białka</a:t>
            </a:r>
            <a:r>
              <a:rPr lang="pl-PL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 (sekwencja aminokwasów, struktura pierwotna białka) – kolejność aminokwasów w łańcuchu </a:t>
            </a:r>
            <a:r>
              <a:rPr lang="pl-PL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polipeptydowym</a:t>
            </a:r>
            <a:endParaRPr lang="pl-PL" sz="3200" b="1" baseline="300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pl-PL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	Struktura </a:t>
            </a:r>
            <a:r>
              <a:rPr lang="pl-PL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drugorzędowa białka – przestrzenne ułożenie fragmentów łańcuchów polipeptydowych. Do struktur drugorzędowych zaliczana </a:t>
            </a:r>
            <a:r>
              <a:rPr lang="pl-PL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jest:</a:t>
            </a:r>
            <a:endParaRPr lang="pl-PL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l-PL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helisa alfa (ang. </a:t>
            </a:r>
            <a:r>
              <a:rPr lang="el-GR" sz="32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α </a:t>
            </a:r>
            <a:r>
              <a:rPr lang="pl-PL" sz="3200" b="1" i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helix</a:t>
            </a:r>
            <a:r>
              <a:rPr lang="pl-PL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)</a:t>
            </a:r>
            <a:endParaRPr lang="pl-PL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l-PL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harmonijka beta (ang. </a:t>
            </a:r>
            <a:r>
              <a:rPr lang="el-GR" sz="32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β </a:t>
            </a:r>
            <a:r>
              <a:rPr lang="pl-PL" sz="3200" b="1" i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sheet</a:t>
            </a:r>
            <a:r>
              <a:rPr lang="pl-PL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)</a:t>
            </a:r>
            <a:endParaRPr lang="pl-PL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l-PL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beta zakręt (pętle omega) (ang. </a:t>
            </a:r>
            <a:r>
              <a:rPr lang="el-GR" sz="32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β </a:t>
            </a:r>
            <a:r>
              <a:rPr lang="pl-PL" sz="3200" b="1" i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hairpin</a:t>
            </a:r>
            <a:r>
              <a:rPr lang="pl-PL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)</a:t>
            </a:r>
            <a:endParaRPr lang="pl-PL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5" name="Strzałka w lewo 4">
            <a:hlinkClick r:id="rId2" action="ppaction://hlinksldjump"/>
          </p:cNvPr>
          <p:cNvSpPr/>
          <p:nvPr/>
        </p:nvSpPr>
        <p:spPr>
          <a:xfrm>
            <a:off x="6588224" y="6021288"/>
            <a:ext cx="2304256" cy="648072"/>
          </a:xfrm>
          <a:prstGeom prst="leftArrow">
            <a:avLst>
              <a:gd name="adj1" fmla="val 50000"/>
              <a:gd name="adj2" fmla="val 191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60746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89</Words>
  <Application>Microsoft Office PowerPoint</Application>
  <PresentationFormat>Pokaz na ekranie (4:3)</PresentationFormat>
  <Paragraphs>78</Paragraphs>
  <Slides>14</Slides>
  <Notes>0</Notes>
  <HiddenSlides>11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Białka</vt:lpstr>
      <vt:lpstr>Prezentacja programu PowerPoint</vt:lpstr>
      <vt:lpstr>Podział</vt:lpstr>
      <vt:lpstr>Prezentacja programu PowerPoint</vt:lpstr>
      <vt:lpstr>Prezentacja programu PowerPoint</vt:lpstr>
      <vt:lpstr>Prezentacja programu PowerPoint</vt:lpstr>
      <vt:lpstr>Występowanie</vt:lpstr>
      <vt:lpstr>Budowa</vt:lpstr>
      <vt:lpstr>Prezentacja programu PowerPoint</vt:lpstr>
      <vt:lpstr>Prezentacja programu PowerPoint</vt:lpstr>
      <vt:lpstr>Skład Pierwiastkowy</vt:lpstr>
      <vt:lpstr>Właściwości</vt:lpstr>
      <vt:lpstr>Funkcje</vt:lpstr>
      <vt:lpstr>Dziękuję za uwagę</vt:lpstr>
    </vt:vector>
  </TitlesOfParts>
  <Company>Sil-art Rycho444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Kowalski Ryszard</dc:creator>
  <cp:lastModifiedBy>Marek</cp:lastModifiedBy>
  <cp:revision>12</cp:revision>
  <dcterms:created xsi:type="dcterms:W3CDTF">2019-06-02T16:27:07Z</dcterms:created>
  <dcterms:modified xsi:type="dcterms:W3CDTF">2020-03-15T16:38:51Z</dcterms:modified>
</cp:coreProperties>
</file>