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59" r:id="rId8"/>
    <p:sldId id="267" r:id="rId9"/>
    <p:sldId id="260" r:id="rId10"/>
    <p:sldId id="269" r:id="rId11"/>
    <p:sldId id="261" r:id="rId12"/>
    <p:sldId id="270" r:id="rId13"/>
    <p:sldId id="262" r:id="rId14"/>
    <p:sldId id="268" r:id="rId15"/>
    <p:sldId id="271" r:id="rId16"/>
    <p:sldId id="263"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Štýl s motívom 1 - zvýrazneni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69" d="100"/>
          <a:sy n="69" d="100"/>
        </p:scale>
        <p:origin x="5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242F2E22-2250-4D20-B75C-EC09CCDC6321}" type="datetimeFigureOut">
              <a:rPr lang="sk-SK" smtClean="0"/>
              <a:t>8. 4. 2021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2F2E22-2250-4D20-B75C-EC09CCDC6321}" type="datetimeFigureOut">
              <a:rPr lang="sk-SK" smtClean="0"/>
              <a:t>8. 4. 2021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2F2E22-2250-4D20-B75C-EC09CCDC6321}" type="datetimeFigureOut">
              <a:rPr lang="sk-SK" smtClean="0"/>
              <a:t>8. 4. 2021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242F2E22-2250-4D20-B75C-EC09CCDC6321}" type="datetimeFigureOut">
              <a:rPr lang="sk-SK" smtClean="0"/>
              <a:t>8. 4. 2021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242F2E22-2250-4D20-B75C-EC09CCDC6321}" type="datetimeFigureOut">
              <a:rPr lang="sk-SK" smtClean="0"/>
              <a:t>8. 4. 2021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242F2E22-2250-4D20-B75C-EC09CCDC6321}" type="datetimeFigureOut">
              <a:rPr lang="sk-SK" smtClean="0"/>
              <a:t>8. 4. 2021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242F2E22-2250-4D20-B75C-EC09CCDC6321}" type="datetimeFigureOut">
              <a:rPr lang="sk-SK" smtClean="0"/>
              <a:t>8. 4. 2021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242F2E22-2250-4D20-B75C-EC09CCDC6321}" type="datetimeFigureOut">
              <a:rPr lang="sk-SK" smtClean="0"/>
              <a:t>8. 4. 2021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242F2E22-2250-4D20-B75C-EC09CCDC6321}" type="datetimeFigureOut">
              <a:rPr lang="sk-SK" smtClean="0"/>
              <a:t>8. 4. 2021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42F2E22-2250-4D20-B75C-EC09CCDC6321}" type="datetimeFigureOut">
              <a:rPr lang="sk-SK" smtClean="0"/>
              <a:t>8. 4. 2021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242F2E22-2250-4D20-B75C-EC09CCDC6321}" type="datetimeFigureOut">
              <a:rPr lang="sk-SK" smtClean="0"/>
              <a:t>8. 4. 2021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CDFBECC-17B9-46B7-8AF3-1F0A289B58B7}"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F2E22-2250-4D20-B75C-EC09CCDC6321}" type="datetimeFigureOut">
              <a:rPr lang="sk-SK" smtClean="0"/>
              <a:t>8. 4. 2021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FBECC-17B9-46B7-8AF3-1F0A289B58B7}"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0w8tH4P0I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857224" y="571480"/>
            <a:ext cx="7500990" cy="1938992"/>
          </a:xfrm>
          <a:prstGeom prst="rect">
            <a:avLst/>
          </a:prstGeom>
        </p:spPr>
        <p:txBody>
          <a:bodyPr wrap="square">
            <a:spAutoFit/>
          </a:bodyPr>
          <a:lstStyle/>
          <a:p>
            <a:pPr algn="ctr"/>
            <a:r>
              <a:rPr lang="sk-SK" sz="2400" b="1" strike="noStrike" spc="-1" dirty="0" smtClean="0">
                <a:solidFill>
                  <a:srgbClr val="21409A"/>
                </a:solidFill>
                <a:latin typeface="DejaVu Sans" pitchFamily="34" charset="2"/>
                <a:ea typeface="DejaVu Sans" pitchFamily="34" charset="2"/>
                <a:cs typeface="DejaVu Sans" pitchFamily="34" charset="2"/>
              </a:rPr>
              <a:t>SPOJENÁ ŠKOLA INTERNÁTNA </a:t>
            </a:r>
            <a:r>
              <a:rPr lang="sk-SK" sz="2400" dirty="0" smtClean="0">
                <a:latin typeface="DejaVu Sans" pitchFamily="34" charset="2"/>
                <a:ea typeface="DejaVu Sans" pitchFamily="34" charset="2"/>
                <a:cs typeface="DejaVu Sans" pitchFamily="34" charset="2"/>
              </a:rPr>
              <a:t/>
            </a:r>
            <a:br>
              <a:rPr lang="sk-SK" sz="2400" dirty="0" smtClean="0">
                <a:latin typeface="DejaVu Sans" pitchFamily="34" charset="2"/>
                <a:ea typeface="DejaVu Sans" pitchFamily="34" charset="2"/>
                <a:cs typeface="DejaVu Sans" pitchFamily="34" charset="2"/>
              </a:rPr>
            </a:br>
            <a:r>
              <a:rPr lang="sk-SK" sz="2400" b="1" strike="noStrike" spc="-1" dirty="0" smtClean="0">
                <a:solidFill>
                  <a:srgbClr val="21409A"/>
                </a:solidFill>
                <a:latin typeface="DejaVu Sans" pitchFamily="34" charset="2"/>
                <a:ea typeface="DejaVu Sans" pitchFamily="34" charset="2"/>
                <a:cs typeface="DejaVu Sans" pitchFamily="34" charset="2"/>
              </a:rPr>
              <a:t>organizačná zložka</a:t>
            </a:r>
            <a:r>
              <a:rPr lang="sk-SK" sz="2400" b="0" strike="noStrike" spc="-1" dirty="0" smtClean="0">
                <a:solidFill>
                  <a:srgbClr val="21409A"/>
                </a:solidFill>
                <a:latin typeface="DejaVu Sans" pitchFamily="34" charset="2"/>
                <a:ea typeface="DejaVu Sans" pitchFamily="34" charset="2"/>
                <a:cs typeface="DejaVu Sans" pitchFamily="34" charset="2"/>
              </a:rPr>
              <a:t> </a:t>
            </a:r>
            <a:r>
              <a:rPr lang="sk-SK" sz="2400" dirty="0" smtClean="0">
                <a:latin typeface="DejaVu Sans" pitchFamily="34" charset="2"/>
                <a:ea typeface="DejaVu Sans" pitchFamily="34" charset="2"/>
                <a:cs typeface="DejaVu Sans" pitchFamily="34" charset="2"/>
              </a:rPr>
              <a:t/>
            </a:r>
            <a:br>
              <a:rPr lang="sk-SK" sz="2400" dirty="0" smtClean="0">
                <a:latin typeface="DejaVu Sans" pitchFamily="34" charset="2"/>
                <a:ea typeface="DejaVu Sans" pitchFamily="34" charset="2"/>
                <a:cs typeface="DejaVu Sans" pitchFamily="34" charset="2"/>
              </a:rPr>
            </a:br>
            <a:r>
              <a:rPr lang="sk-SK" sz="2400" b="1" strike="noStrike" spc="-1" dirty="0" smtClean="0">
                <a:solidFill>
                  <a:srgbClr val="21409A"/>
                </a:solidFill>
                <a:latin typeface="DejaVu Sans" pitchFamily="34" charset="2"/>
                <a:ea typeface="DejaVu Sans" pitchFamily="34" charset="2"/>
                <a:cs typeface="DejaVu Sans" pitchFamily="34" charset="2"/>
              </a:rPr>
              <a:t> ŠPECIÁLNA MATERSKÁ ŠKOLA </a:t>
            </a:r>
            <a:r>
              <a:rPr lang="sk-SK" sz="2400" dirty="0" smtClean="0">
                <a:latin typeface="DejaVu Sans" pitchFamily="34" charset="2"/>
                <a:ea typeface="DejaVu Sans" pitchFamily="34" charset="2"/>
                <a:cs typeface="DejaVu Sans" pitchFamily="34" charset="2"/>
              </a:rPr>
              <a:t/>
            </a:r>
            <a:br>
              <a:rPr lang="sk-SK" sz="2400" dirty="0" smtClean="0">
                <a:latin typeface="DejaVu Sans" pitchFamily="34" charset="2"/>
                <a:ea typeface="DejaVu Sans" pitchFamily="34" charset="2"/>
                <a:cs typeface="DejaVu Sans" pitchFamily="34" charset="2"/>
              </a:rPr>
            </a:br>
            <a:r>
              <a:rPr lang="sk-SK" sz="2400" b="1" strike="noStrike" spc="-1" dirty="0" smtClean="0">
                <a:solidFill>
                  <a:srgbClr val="21409A"/>
                </a:solidFill>
                <a:latin typeface="DejaVu Sans" pitchFamily="34" charset="2"/>
                <a:ea typeface="DejaVu Sans" pitchFamily="34" charset="2"/>
                <a:cs typeface="DejaVu Sans" pitchFamily="34" charset="2"/>
              </a:rPr>
              <a:t>so sídlom </a:t>
            </a:r>
            <a:r>
              <a:rPr lang="sk-SK" sz="2400" dirty="0" smtClean="0">
                <a:latin typeface="DejaVu Sans" pitchFamily="34" charset="2"/>
                <a:ea typeface="DejaVu Sans" pitchFamily="34" charset="2"/>
                <a:cs typeface="DejaVu Sans" pitchFamily="34" charset="2"/>
              </a:rPr>
              <a:t/>
            </a:r>
            <a:br>
              <a:rPr lang="sk-SK" sz="2400" dirty="0" smtClean="0">
                <a:latin typeface="DejaVu Sans" pitchFamily="34" charset="2"/>
                <a:ea typeface="DejaVu Sans" pitchFamily="34" charset="2"/>
                <a:cs typeface="DejaVu Sans" pitchFamily="34" charset="2"/>
              </a:rPr>
            </a:br>
            <a:r>
              <a:rPr lang="sk-SK" sz="2400" b="1" strike="noStrike" spc="-1" dirty="0" smtClean="0">
                <a:solidFill>
                  <a:srgbClr val="21409A"/>
                </a:solidFill>
                <a:latin typeface="DejaVu Sans" pitchFamily="34" charset="2"/>
                <a:ea typeface="DejaVu Sans" pitchFamily="34" charset="2"/>
                <a:cs typeface="DejaVu Sans" pitchFamily="34" charset="2"/>
              </a:rPr>
              <a:t>na </a:t>
            </a:r>
            <a:r>
              <a:rPr lang="sk-SK" sz="2400" b="1" strike="noStrike" spc="-1" dirty="0" err="1" smtClean="0">
                <a:solidFill>
                  <a:srgbClr val="21409A"/>
                </a:solidFill>
                <a:latin typeface="DejaVu Sans" pitchFamily="34" charset="2"/>
                <a:ea typeface="DejaVu Sans" pitchFamily="34" charset="2"/>
                <a:cs typeface="DejaVu Sans" pitchFamily="34" charset="2"/>
              </a:rPr>
              <a:t>Gorkého</a:t>
            </a:r>
            <a:r>
              <a:rPr lang="sk-SK" sz="2400" b="1" strike="noStrike" spc="-1" dirty="0" smtClean="0">
                <a:solidFill>
                  <a:srgbClr val="21409A"/>
                </a:solidFill>
                <a:latin typeface="DejaVu Sans" pitchFamily="34" charset="2"/>
                <a:ea typeface="DejaVu Sans" pitchFamily="34" charset="2"/>
                <a:cs typeface="DejaVu Sans" pitchFamily="34" charset="2"/>
              </a:rPr>
              <a:t> 614/18, 075 01 Trebišov </a:t>
            </a:r>
            <a:endParaRPr lang="sk-SK" sz="2400" b="0" strike="noStrike" spc="-1" dirty="0">
              <a:solidFill>
                <a:srgbClr val="21409A"/>
              </a:solidFill>
              <a:latin typeface="DejaVu Sans" pitchFamily="34" charset="2"/>
              <a:ea typeface="DejaVu Sans" pitchFamily="34" charset="2"/>
              <a:cs typeface="DejaVu Sans" pitchFamily="34" charset="2"/>
            </a:endParaRPr>
          </a:p>
        </p:txBody>
      </p:sp>
      <p:sp>
        <p:nvSpPr>
          <p:cNvPr id="5" name="Obdĺžnik 4"/>
          <p:cNvSpPr/>
          <p:nvPr/>
        </p:nvSpPr>
        <p:spPr>
          <a:xfrm>
            <a:off x="428596" y="3214686"/>
            <a:ext cx="8342989" cy="769441"/>
          </a:xfrm>
          <a:prstGeom prst="rect">
            <a:avLst/>
          </a:prstGeom>
        </p:spPr>
        <p:txBody>
          <a:bodyPr wrap="none">
            <a:spAutoFit/>
          </a:bodyPr>
          <a:lstStyle/>
          <a:p>
            <a:pPr algn="ctr"/>
            <a:r>
              <a:rPr lang="sk-SK" sz="4400" b="1" spc="-1" dirty="0" smtClean="0">
                <a:latin typeface="DejaVu Sans" pitchFamily="34" charset="2"/>
                <a:ea typeface="DejaVu Sans" pitchFamily="34" charset="2"/>
                <a:cs typeface="DejaVu Sans" pitchFamily="34" charset="2"/>
              </a:rPr>
              <a:t>MOJA OBĽÚBENÁ HRAČKA</a:t>
            </a:r>
            <a:endParaRPr lang="sk-SK" sz="4400" b="1" strike="noStrike" spc="-1" dirty="0">
              <a:latin typeface="DejaVu Sans" pitchFamily="34" charset="2"/>
              <a:ea typeface="DejaVu Sans" pitchFamily="34" charset="2"/>
              <a:cs typeface="DejaVu Sans" pitchFamily="34" charset="2"/>
            </a:endParaRPr>
          </a:p>
        </p:txBody>
      </p:sp>
      <p:pic>
        <p:nvPicPr>
          <p:cNvPr id="18434" name="Picture 2" descr="Výsledok vyhľadávania obrázkov pre dopyt MOJA OBLUBENA HRACKA obrazky"/>
          <p:cNvPicPr>
            <a:picLocks noChangeAspect="1" noChangeArrowheads="1"/>
          </p:cNvPicPr>
          <p:nvPr/>
        </p:nvPicPr>
        <p:blipFill>
          <a:blip r:embed="rId2"/>
          <a:srcRect/>
          <a:stretch>
            <a:fillRect/>
          </a:stretch>
        </p:blipFill>
        <p:spPr bwMode="auto">
          <a:xfrm>
            <a:off x="214282" y="4929198"/>
            <a:ext cx="2520000" cy="1550769"/>
          </a:xfrm>
          <a:prstGeom prst="rect">
            <a:avLst/>
          </a:prstGeom>
          <a:noFill/>
        </p:spPr>
      </p:pic>
      <p:pic>
        <p:nvPicPr>
          <p:cNvPr id="18436" name="Picture 4" descr="Výsledok vyhľadávania obrázkov pre dopyt MOJA OBLUBENA HRACKA obrazky"/>
          <p:cNvPicPr>
            <a:picLocks noChangeAspect="1" noChangeArrowheads="1"/>
          </p:cNvPicPr>
          <p:nvPr/>
        </p:nvPicPr>
        <p:blipFill>
          <a:blip r:embed="rId3"/>
          <a:srcRect/>
          <a:stretch>
            <a:fillRect/>
          </a:stretch>
        </p:blipFill>
        <p:spPr bwMode="auto">
          <a:xfrm>
            <a:off x="3143240" y="4714884"/>
            <a:ext cx="2520000" cy="1931998"/>
          </a:xfrm>
          <a:prstGeom prst="rect">
            <a:avLst/>
          </a:prstGeom>
          <a:noFill/>
        </p:spPr>
      </p:pic>
      <p:pic>
        <p:nvPicPr>
          <p:cNvPr id="18438" name="Picture 6" descr="Výsledok vyhľadávania obrázkov pre dopyt MOJA OBLUBENA HRACKA obrazky"/>
          <p:cNvPicPr>
            <a:picLocks noChangeAspect="1" noChangeArrowheads="1"/>
          </p:cNvPicPr>
          <p:nvPr/>
        </p:nvPicPr>
        <p:blipFill>
          <a:blip r:embed="rId4"/>
          <a:srcRect/>
          <a:stretch>
            <a:fillRect/>
          </a:stretch>
        </p:blipFill>
        <p:spPr bwMode="auto">
          <a:xfrm>
            <a:off x="6000760" y="4929198"/>
            <a:ext cx="2520000" cy="1515788"/>
          </a:xfrm>
          <a:prstGeom prst="rect">
            <a:avLst/>
          </a:prstGeom>
          <a:noFill/>
        </p:spPr>
      </p:pic>
      <p:sp>
        <p:nvSpPr>
          <p:cNvPr id="18442" name="AutoShape 10" descr="Výsledok vyhľadávania obrázkov pre dopyt MOJA OBLUBENA HRACKA obrazky plasto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44" name="AutoShape 12" descr="Výsledok vyhľadávania obrázkov pre dopyt MOJA OBLUBENA HRACKA obrazky plasto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7200" y="274638"/>
            <a:ext cx="8229600" cy="5940444"/>
          </a:xfrm>
          <a:prstGeom prst="rect">
            <a:avLst/>
          </a:prstGeom>
        </p:spPr>
        <p:txBody>
          <a:bodyPr>
            <a:normAutofit fontScale="9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sk-SK" sz="44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t>Príbeh o hračkách mackovi, bábike, autíčku </a:t>
            </a:r>
            <a:r>
              <a:rPr kumimoji="0" lang="sk-SK" sz="4400" b="0" i="0" u="none" strike="noStrike" kern="1200" cap="none" spc="0" normalizeH="0" baseline="0" noProof="0" dirty="0" err="1" smtClean="0">
                <a:ln>
                  <a:noFill/>
                </a:ln>
                <a:solidFill>
                  <a:schemeClr val="tx1"/>
                </a:solidFill>
                <a:effectLst/>
                <a:uLnTx/>
                <a:uFillTx/>
                <a:latin typeface="DejaVu Sans" pitchFamily="34" charset="2"/>
                <a:ea typeface="DejaVu Sans" pitchFamily="34" charset="2"/>
                <a:cs typeface="DejaVu Sans" pitchFamily="34" charset="2"/>
              </a:rPr>
              <a:t>Titít</a:t>
            </a:r>
            <a:r>
              <a:rPr kumimoji="0" lang="sk-SK" sz="4400" b="0" i="0" u="none" strike="noStrike" kern="1200" cap="none" spc="0" normalizeH="0" noProof="0" dirty="0" smtClean="0">
                <a:ln>
                  <a:noFill/>
                </a:ln>
                <a:solidFill>
                  <a:schemeClr val="tx1"/>
                </a:solidFill>
                <a:effectLst/>
                <a:uLnTx/>
                <a:uFillTx/>
                <a:latin typeface="DejaVu Sans" pitchFamily="34" charset="2"/>
                <a:ea typeface="DejaVu Sans" pitchFamily="34" charset="2"/>
                <a:cs typeface="DejaVu Sans" pitchFamily="34" charset="2"/>
              </a:rPr>
              <a:t> a loptičke Guľke</a:t>
            </a:r>
            <a:r>
              <a:rPr kumimoji="0" lang="sk-SK" sz="44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t>.</a:t>
            </a:r>
            <a:br>
              <a:rPr kumimoji="0" lang="sk-SK" sz="44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br>
            <a:r>
              <a:rPr kumimoji="0" lang="sk-SK" sz="44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t/>
            </a:r>
            <a:br>
              <a:rPr kumimoji="0" lang="sk-SK" sz="44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br>
            <a:r>
              <a:rPr kumimoji="0" lang="sk-SK" sz="18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t>Na poličke v jednom byte sedel malý znudený macko. Aby mu nebolo smutno, vybral sa na prechádzku medzi hračky. Ako chodil so svojimi dvoma nožičkami po drevenej polici, prihovorila sa mu bábika: „Niekoho hľadáš, macko?“ „Ale hľadám niekoho, s kým by som sa mohol porozprávať, pretože sa nudím.“ odvetil macko. „Ty sa nudíš? A čo my? Sedíme si na polici a čakáme, kým si nás deti zoberú a pohrajú sa s nami. No nakoniec nás zahodia do rohu izby,“ dopovedala bábika. Ostatné hračky sa ozvali tiež. „Deti sa trošku s nami pohrajú, potrhajú, poškodia a potom odhodia. A to sa nám nepáči.“ dodala lopta Guľka. „Máte pravdu!“ pridalo sa aj autíčko </a:t>
            </a:r>
            <a:r>
              <a:rPr kumimoji="0" lang="sk-SK" sz="1800" b="0" i="0" u="none" strike="noStrike" kern="1200" cap="none" spc="0" normalizeH="0" baseline="0" noProof="0" dirty="0" err="1" smtClean="0">
                <a:ln>
                  <a:noFill/>
                </a:ln>
                <a:solidFill>
                  <a:schemeClr val="tx1"/>
                </a:solidFill>
                <a:effectLst/>
                <a:uLnTx/>
                <a:uFillTx/>
                <a:latin typeface="DejaVu Sans" pitchFamily="34" charset="2"/>
                <a:ea typeface="DejaVu Sans" pitchFamily="34" charset="2"/>
                <a:cs typeface="DejaVu Sans" pitchFamily="34" charset="2"/>
              </a:rPr>
              <a:t>Titít</a:t>
            </a:r>
            <a:r>
              <a:rPr kumimoji="0" lang="sk-SK" sz="18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rPr>
              <a:t>, ktorému už chýbalo jedno koliesko. „My patríme na policu a nie rozhádzané po izbe.“ zhodli sa hračky. „Keďže nás deti nechávajú rozhádzané po izbe, pôjdeme preč.“ rozhodli sa hračky. „Vrátime sa vtedy, keď nás deti budú po hraní ukladať na svoje miesto.“ dodali hračky.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sk-SK" dirty="0">
              <a:latin typeface="DejaVu Sans" pitchFamily="34" charset="2"/>
              <a:ea typeface="DejaVu Sans" pitchFamily="34" charset="2"/>
              <a:cs typeface="DejaVu Sans" pitchFamily="34" charset="2"/>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sk-SK" sz="18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endParaRPr>
          </a:p>
          <a:p>
            <a:pPr lvl="0" algn="just">
              <a:spcBef>
                <a:spcPct val="0"/>
              </a:spcBef>
            </a:pPr>
            <a:r>
              <a:rPr lang="sk-SK" dirty="0" smtClean="0">
                <a:latin typeface="DejaVu Sans" pitchFamily="34" charset="2"/>
                <a:ea typeface="DejaVu Sans" pitchFamily="34" charset="2"/>
                <a:cs typeface="DejaVu Sans" pitchFamily="34" charset="2"/>
              </a:rPr>
              <a:t>Po prečítaní príbehu o hračkách sa presvedčíme, kde sú uložené vaše hračky. Hračky patria na poličku, do boxov. Keďže nechceme, aby ani tvoje hračky odišli preč, tak ich teraz uložíme na svoje miesto. Pri ukladaní ti pomôže aj pieseň </a:t>
            </a:r>
            <a:r>
              <a:rPr lang="sk-SK" dirty="0" smtClean="0">
                <a:latin typeface="DejaVu Sans" pitchFamily="34" charset="2"/>
                <a:ea typeface="DejaVu Sans" pitchFamily="34" charset="2"/>
                <a:cs typeface="DejaVu Sans" pitchFamily="34" charset="2"/>
                <a:hlinkClick r:id="rId2"/>
              </a:rPr>
              <a:t>https://www.youtube.com/watch?v=c0w8tH4P0Is</a:t>
            </a:r>
            <a:r>
              <a:rPr lang="sk-SK" dirty="0" smtClean="0">
                <a:latin typeface="DejaVu Sans" pitchFamily="34" charset="2"/>
                <a:ea typeface="DejaVu Sans" pitchFamily="34" charset="2"/>
                <a:cs typeface="DejaVu Sans" pitchFamily="34" charset="2"/>
              </a:rPr>
              <a:t> </a:t>
            </a:r>
            <a:endParaRPr kumimoji="0" lang="sk-SK" sz="1800" b="0" i="0" u="none" strike="noStrike" kern="1200" cap="none" spc="0" normalizeH="0" baseline="0" noProof="0" dirty="0" smtClean="0">
              <a:ln>
                <a:noFill/>
              </a:ln>
              <a:solidFill>
                <a:schemeClr val="tx1"/>
              </a:solidFill>
              <a:effectLst/>
              <a:uLnTx/>
              <a:uFillTx/>
              <a:latin typeface="DejaVu Sans" pitchFamily="34" charset="2"/>
              <a:ea typeface="DejaVu Sans" pitchFamily="34" charset="2"/>
              <a:cs typeface="DejaVu Sans" pitchFamily="34"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447640" y="461520"/>
            <a:ext cx="4990320" cy="58536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003">
            <a:schemeClr val="dk2"/>
          </a:fillRef>
          <a:effectRef idx="1">
            <a:schemeClr val="accent2"/>
          </a:effectRef>
          <a:fontRef idx="minor"/>
        </p:style>
        <p:txBody>
          <a:bodyPr lIns="90000" tIns="45000" rIns="90000" bIns="45000"/>
          <a:lstStyle/>
          <a:p>
            <a:pPr algn="ctr">
              <a:lnSpc>
                <a:spcPct val="100000"/>
              </a:lnSpc>
            </a:pPr>
            <a:r>
              <a:rPr lang="sk-SK" sz="2500" b="1" strike="noStrike" spc="-1" dirty="0">
                <a:solidFill>
                  <a:schemeClr val="accent1">
                    <a:lumMod val="75000"/>
                  </a:schemeClr>
                </a:solidFill>
                <a:latin typeface="DejaVu Sans" pitchFamily="34" charset="2"/>
                <a:ea typeface="DejaVu Sans" pitchFamily="34" charset="2"/>
                <a:cs typeface="DejaVu Sans" pitchFamily="34" charset="2"/>
              </a:rPr>
              <a:t>ŠTVRTOK</a:t>
            </a:r>
            <a:endParaRPr lang="sk-SK" sz="25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3" name="CustomShape 2"/>
          <p:cNvSpPr/>
          <p:nvPr/>
        </p:nvSpPr>
        <p:spPr>
          <a:xfrm>
            <a:off x="428596" y="1214422"/>
            <a:ext cx="8282280" cy="2264558"/>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lstStyle/>
          <a:p>
            <a:pPr algn="ctr">
              <a:lnSpc>
                <a:spcPct val="100000"/>
              </a:lnSpc>
            </a:pPr>
            <a:r>
              <a:rPr lang="sk-SK" sz="2500" b="1" strike="noStrike" spc="-1" dirty="0" smtClean="0">
                <a:solidFill>
                  <a:schemeClr val="accent1">
                    <a:lumMod val="75000"/>
                  </a:schemeClr>
                </a:solidFill>
                <a:latin typeface="DejaVu Sans" pitchFamily="34" charset="2"/>
                <a:ea typeface="DejaVu Sans" pitchFamily="34" charset="2"/>
                <a:cs typeface="DejaVu Sans" pitchFamily="34" charset="2"/>
              </a:rPr>
              <a:t>JaK/26</a:t>
            </a:r>
          </a:p>
          <a:p>
            <a:pPr algn="just"/>
            <a:r>
              <a:rPr lang="sk-SK" sz="2500" b="0" strike="noStrike" spc="-1" dirty="0" smtClean="0">
                <a:solidFill>
                  <a:schemeClr val="accent1">
                    <a:lumMod val="75000"/>
                  </a:schemeClr>
                </a:solidFill>
                <a:latin typeface="DejaVu Sans" pitchFamily="34" charset="2"/>
                <a:ea typeface="DejaVu Sans" pitchFamily="34" charset="2"/>
                <a:cs typeface="DejaVu Sans" pitchFamily="34" charset="2"/>
              </a:rPr>
              <a:t>Znázorniť graficky motivovaný pohyb vychádzajúci z ramenného kĺbu, zápästia a pohybu dlane a prstov (horizontálna línia) s využitím grafického materiálu (ceruzy) na priloženom pracovnom liste.</a:t>
            </a:r>
          </a:p>
          <a:p>
            <a:pPr algn="ctr">
              <a:lnSpc>
                <a:spcPct val="100000"/>
              </a:lnSpc>
            </a:pPr>
            <a:endParaRPr lang="sk-SK" sz="2500" b="0" strike="noStrike" spc="-1" dirty="0">
              <a:latin typeface="Arial"/>
            </a:endParaRPr>
          </a:p>
        </p:txBody>
      </p:sp>
      <p:sp>
        <p:nvSpPr>
          <p:cNvPr id="4" name="CustomShape 3"/>
          <p:cNvSpPr/>
          <p:nvPr/>
        </p:nvSpPr>
        <p:spPr>
          <a:xfrm>
            <a:off x="428596" y="3786190"/>
            <a:ext cx="8358246" cy="2786082"/>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rgbClr val="FFFFFF"/>
            </a:solidFill>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sk-SK" sz="1800" b="0" u="sng" strike="noStrike" spc="-1" dirty="0">
                <a:solidFill>
                  <a:schemeClr val="accent1">
                    <a:lumMod val="75000"/>
                  </a:schemeClr>
                </a:solidFill>
                <a:uFillTx/>
                <a:latin typeface="DejaVu Sans" pitchFamily="34" charset="2"/>
                <a:ea typeface="DejaVu Sans" pitchFamily="34" charset="2"/>
                <a:cs typeface="DejaVu Sans" pitchFamily="34" charset="2"/>
              </a:rPr>
              <a:t>INŠTRUKCIE PRE DETI A RODIČOV:</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b="0" strike="noStrike" spc="-1" dirty="0" smtClean="0">
                <a:solidFill>
                  <a:schemeClr val="accent1">
                    <a:lumMod val="75000"/>
                  </a:schemeClr>
                </a:solidFill>
                <a:latin typeface="DejaVu Sans" pitchFamily="34" charset="2"/>
                <a:ea typeface="DejaVu Sans" pitchFamily="34" charset="2"/>
                <a:cs typeface="DejaVu Sans" pitchFamily="34" charset="2"/>
              </a:rPr>
              <a:t>POPROS RODIČOV, ABY TI VYTLAČILI PRILOŽENÝ PRACOVNÝ LIST. </a:t>
            </a:r>
          </a:p>
          <a:p>
            <a:pPr algn="ctr">
              <a:lnSpc>
                <a:spcPct val="100000"/>
              </a:lnSpc>
            </a:pPr>
            <a:r>
              <a:rPr lang="sk-SK" b="0" strike="noStrike" spc="-1" dirty="0" smtClean="0">
                <a:solidFill>
                  <a:schemeClr val="accent1">
                    <a:lumMod val="75000"/>
                  </a:schemeClr>
                </a:solidFill>
                <a:latin typeface="DejaVu Sans" pitchFamily="34" charset="2"/>
                <a:ea typeface="DejaVu Sans" pitchFamily="34" charset="2"/>
                <a:cs typeface="DejaVu Sans" pitchFamily="34" charset="2"/>
              </a:rPr>
              <a:t>Motivované pohyby prstov: Kreslíme vo vzduchu prstom pravou i ľavou rukou horizontálne línie, aj obidvoma rukami súčasne.. </a:t>
            </a:r>
          </a:p>
          <a:p>
            <a:pPr algn="ctr">
              <a:lnSpc>
                <a:spcPct val="100000"/>
              </a:lnSpc>
            </a:pPr>
            <a:r>
              <a:rPr lang="sk-SK" b="0" strike="noStrike" spc="-1" dirty="0" smtClean="0">
                <a:solidFill>
                  <a:schemeClr val="accent1">
                    <a:lumMod val="75000"/>
                  </a:schemeClr>
                </a:solidFill>
                <a:latin typeface="DejaVu Sans" pitchFamily="34" charset="2"/>
                <a:ea typeface="DejaVu Sans" pitchFamily="34" charset="2"/>
                <a:cs typeface="DejaVu Sans" pitchFamily="34" charset="2"/>
              </a:rPr>
              <a:t> </a:t>
            </a:r>
          </a:p>
          <a:p>
            <a:pPr algn="ctr">
              <a:lnSpc>
                <a:spcPct val="100000"/>
              </a:lnSpc>
            </a:pPr>
            <a:r>
              <a:rPr lang="sk-SK" b="0" strike="noStrike" spc="-1" dirty="0" smtClean="0">
                <a:solidFill>
                  <a:schemeClr val="accent1">
                    <a:lumMod val="75000"/>
                  </a:schemeClr>
                </a:solidFill>
                <a:latin typeface="DejaVu Sans" pitchFamily="34" charset="2"/>
                <a:ea typeface="DejaVu Sans" pitchFamily="34" charset="2"/>
                <a:cs typeface="DejaVu Sans" pitchFamily="34" charset="2"/>
              </a:rPr>
              <a:t>  POTOM CERUZOU S POMOCOU PRERUŠOVANÝCH ČIAR DOKRESLÍ ZĽAVA DOPRAVA JEDNÝM ŤAHOM HORIZONTÁLNE LÍNIE. </a:t>
            </a:r>
          </a:p>
          <a:p>
            <a:pPr algn="ctr">
              <a:lnSpc>
                <a:spcPct val="100000"/>
              </a:lnSpc>
            </a:pPr>
            <a:r>
              <a:rPr lang="sk-SK" b="0" strike="noStrike" spc="-1" dirty="0" smtClean="0">
                <a:solidFill>
                  <a:schemeClr val="accent1">
                    <a:lumMod val="75000"/>
                  </a:schemeClr>
                </a:solidFill>
                <a:latin typeface="DejaVu Sans" pitchFamily="34" charset="2"/>
                <a:ea typeface="DejaVu Sans" pitchFamily="34" charset="2"/>
                <a:cs typeface="DejaVu Sans" pitchFamily="34" charset="2"/>
              </a:rPr>
              <a:t>OBRÁZOK MÔŽEŠ DOKONČIŤ VYFARBENÍM.</a:t>
            </a: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C:\Users\PC\Desktop\vlacik grafomotorika2.jpg"/>
          <p:cNvPicPr/>
          <p:nvPr/>
        </p:nvPicPr>
        <p:blipFill>
          <a:blip r:embed="rId2"/>
          <a:srcRect/>
          <a:stretch>
            <a:fillRect/>
          </a:stretch>
        </p:blipFill>
        <p:spPr bwMode="auto">
          <a:xfrm>
            <a:off x="1928794" y="214290"/>
            <a:ext cx="5760720" cy="2255421"/>
          </a:xfrm>
          <a:prstGeom prst="rect">
            <a:avLst/>
          </a:prstGeom>
          <a:noFill/>
          <a:ln w="9525">
            <a:noFill/>
            <a:miter lim="800000"/>
            <a:headEnd/>
            <a:tailEnd/>
          </a:ln>
        </p:spPr>
      </p:pic>
      <p:pic>
        <p:nvPicPr>
          <p:cNvPr id="3" name="Obrázok 2" descr="C:\Users\PC\Desktop\vlacik grafomotorika2.jpg"/>
          <p:cNvPicPr/>
          <p:nvPr/>
        </p:nvPicPr>
        <p:blipFill>
          <a:blip r:embed="rId2"/>
          <a:srcRect/>
          <a:stretch>
            <a:fillRect/>
          </a:stretch>
        </p:blipFill>
        <p:spPr bwMode="auto">
          <a:xfrm>
            <a:off x="1928794" y="2428868"/>
            <a:ext cx="5760720" cy="2255421"/>
          </a:xfrm>
          <a:prstGeom prst="rect">
            <a:avLst/>
          </a:prstGeom>
          <a:noFill/>
          <a:ln w="9525">
            <a:noFill/>
            <a:miter lim="800000"/>
            <a:headEnd/>
            <a:tailEnd/>
          </a:ln>
        </p:spPr>
      </p:pic>
      <p:pic>
        <p:nvPicPr>
          <p:cNvPr id="4" name="Obrázok 3" descr="C:\Users\PC\Desktop\vlacik grafomotorika2.jpg"/>
          <p:cNvPicPr/>
          <p:nvPr/>
        </p:nvPicPr>
        <p:blipFill>
          <a:blip r:embed="rId2"/>
          <a:srcRect/>
          <a:stretch>
            <a:fillRect/>
          </a:stretch>
        </p:blipFill>
        <p:spPr bwMode="auto">
          <a:xfrm>
            <a:off x="1928794" y="4602579"/>
            <a:ext cx="5760720" cy="2255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447640" y="471600"/>
            <a:ext cx="4990320" cy="58536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003">
            <a:schemeClr val="dk2"/>
          </a:fillRef>
          <a:effectRef idx="1">
            <a:schemeClr val="accent2"/>
          </a:effectRef>
          <a:fontRef idx="minor"/>
        </p:style>
        <p:txBody>
          <a:bodyPr lIns="90000" tIns="45000" rIns="90000" bIns="45000"/>
          <a:lstStyle/>
          <a:p>
            <a:pPr algn="ctr">
              <a:lnSpc>
                <a:spcPct val="100000"/>
              </a:lnSpc>
            </a:pPr>
            <a:r>
              <a:rPr lang="sk-SK" sz="2500" b="1" strike="noStrike" spc="-1" dirty="0">
                <a:solidFill>
                  <a:schemeClr val="accent1">
                    <a:lumMod val="75000"/>
                  </a:schemeClr>
                </a:solidFill>
                <a:latin typeface="DejaVu Sans" pitchFamily="34" charset="2"/>
                <a:ea typeface="DejaVu Sans" pitchFamily="34" charset="2"/>
                <a:cs typeface="DejaVu Sans" pitchFamily="34" charset="2"/>
              </a:rPr>
              <a:t>PIATOK</a:t>
            </a:r>
            <a:endParaRPr lang="sk-SK" sz="25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3" name="CustomShape 2"/>
          <p:cNvSpPr/>
          <p:nvPr/>
        </p:nvSpPr>
        <p:spPr>
          <a:xfrm>
            <a:off x="576000" y="1245960"/>
            <a:ext cx="8282280" cy="1610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lstStyle/>
          <a:p>
            <a:pPr algn="ctr">
              <a:lnSpc>
                <a:spcPct val="100000"/>
              </a:lnSpc>
            </a:pPr>
            <a:r>
              <a:rPr lang="sk-SK" sz="2800" b="1" strike="noStrike" spc="-1" dirty="0" smtClean="0">
                <a:solidFill>
                  <a:schemeClr val="accent1">
                    <a:lumMod val="75000"/>
                  </a:schemeClr>
                </a:solidFill>
                <a:latin typeface="DejaVu Sans" pitchFamily="34" charset="2"/>
                <a:ea typeface="DejaVu Sans" pitchFamily="34" charset="2"/>
                <a:cs typeface="DejaVu Sans" pitchFamily="34" charset="2"/>
              </a:rPr>
              <a:t>ČaSP//125</a:t>
            </a:r>
          </a:p>
          <a:p>
            <a:pPr algn="ctr">
              <a:lnSpc>
                <a:spcPct val="100000"/>
              </a:lnSpc>
            </a:pPr>
            <a:r>
              <a:rPr lang="sk-SK" sz="2800" strike="noStrike" spc="-1" dirty="0" smtClean="0">
                <a:solidFill>
                  <a:schemeClr val="accent1">
                    <a:lumMod val="75000"/>
                  </a:schemeClr>
                </a:solidFill>
                <a:latin typeface="DejaVu Sans" pitchFamily="34" charset="2"/>
                <a:ea typeface="DejaVu Sans" pitchFamily="34" charset="2"/>
                <a:cs typeface="DejaVu Sans" pitchFamily="34" charset="2"/>
              </a:rPr>
              <a:t>Vyrobiť hračku – zajačika podľa jednoduchého postupu.</a:t>
            </a:r>
            <a:endParaRPr lang="sk-SK" sz="180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latin typeface="Arial"/>
            </a:endParaRPr>
          </a:p>
        </p:txBody>
      </p:sp>
      <p:sp>
        <p:nvSpPr>
          <p:cNvPr id="4" name="CustomShape 3"/>
          <p:cNvSpPr/>
          <p:nvPr/>
        </p:nvSpPr>
        <p:spPr>
          <a:xfrm>
            <a:off x="503640" y="3023280"/>
            <a:ext cx="8354640" cy="362043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rgbClr val="FFFFFF"/>
            </a:solidFill>
            <a:round/>
          </a:ln>
        </p:spPr>
        <p:style>
          <a:lnRef idx="2">
            <a:schemeClr val="accent2"/>
          </a:lnRef>
          <a:fillRef idx="1">
            <a:schemeClr val="lt1"/>
          </a:fillRef>
          <a:effectRef idx="0">
            <a:schemeClr val="accent2"/>
          </a:effectRef>
          <a:fontRef idx="minor"/>
        </p:style>
        <p:txBody>
          <a:bodyPr lIns="90000" tIns="45000" rIns="90000" bIns="45000" numCol="1"/>
          <a:lstStyle/>
          <a:p>
            <a:pPr algn="ctr">
              <a:lnSpc>
                <a:spcPct val="100000"/>
              </a:lnSpc>
            </a:pPr>
            <a:r>
              <a:rPr lang="sk-SK" sz="1800" b="0" u="sng" strike="noStrike" spc="-1" dirty="0">
                <a:solidFill>
                  <a:schemeClr val="accent1">
                    <a:lumMod val="75000"/>
                  </a:schemeClr>
                </a:solidFill>
                <a:uFillTx/>
                <a:latin typeface="DejaVu Sans" pitchFamily="34" charset="2"/>
                <a:ea typeface="DejaVu Sans" pitchFamily="34" charset="2"/>
                <a:cs typeface="DejaVu Sans" pitchFamily="34" charset="2"/>
              </a:rPr>
              <a:t>INŠTRUKCIE PRE DETI A RODIČOV:</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Budeme </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potrebovať: </a:t>
            </a:r>
          </a:p>
          <a:p>
            <a:pPr algn="just">
              <a:lnSpc>
                <a:spcPct val="100000"/>
              </a:lnSpc>
              <a:buFont typeface="Wingdings" pitchFamily="2" charset="2"/>
              <a:buChar char="Ø"/>
            </a:pPr>
            <a:r>
              <a:rPr lang="sk-SK" spc="-1" dirty="0" smtClean="0">
                <a:solidFill>
                  <a:schemeClr val="accent1">
                    <a:lumMod val="75000"/>
                  </a:schemeClr>
                </a:solidFill>
                <a:latin typeface="DejaVu Sans" pitchFamily="34" charset="2"/>
                <a:ea typeface="DejaVu Sans" pitchFamily="34" charset="2"/>
                <a:cs typeface="DejaVu Sans" pitchFamily="34" charset="2"/>
              </a:rPr>
              <a:t> ryžu, </a:t>
            </a:r>
          </a:p>
          <a:p>
            <a:pPr algn="just">
              <a:lnSpc>
                <a:spcPct val="100000"/>
              </a:lnSpc>
              <a:buFont typeface="Wingdings" pitchFamily="2" charset="2"/>
              <a:buChar char="Ø"/>
            </a:pPr>
            <a:r>
              <a:rPr lang="sk-SK" spc="-1" dirty="0" smtClean="0">
                <a:solidFill>
                  <a:schemeClr val="accent1">
                    <a:lumMod val="75000"/>
                  </a:schemeClr>
                </a:solidFill>
                <a:latin typeface="DejaVu Sans" pitchFamily="34" charset="2"/>
                <a:ea typeface="DejaVu Sans" pitchFamily="34" charset="2"/>
                <a:cs typeface="DejaVu Sans" pitchFamily="34" charset="2"/>
              </a:rPr>
              <a:t> ponožku, </a:t>
            </a:r>
          </a:p>
          <a:p>
            <a:pPr algn="just">
              <a:lnSpc>
                <a:spcPct val="100000"/>
              </a:lnSpc>
              <a:buFont typeface="Wingdings" pitchFamily="2" charset="2"/>
              <a:buChar char="Ø"/>
            </a:pPr>
            <a:r>
              <a:rPr lang="sk-SK" spc="-1" dirty="0" smtClean="0">
                <a:solidFill>
                  <a:schemeClr val="accent1">
                    <a:lumMod val="75000"/>
                  </a:schemeClr>
                </a:solidFill>
                <a:latin typeface="DejaVu Sans" pitchFamily="34" charset="2"/>
                <a:ea typeface="DejaVu Sans" pitchFamily="34" charset="2"/>
                <a:cs typeface="DejaVu Sans" pitchFamily="34" charset="2"/>
              </a:rPr>
              <a:t> fixku, </a:t>
            </a:r>
          </a:p>
          <a:p>
            <a:pPr algn="just">
              <a:lnSpc>
                <a:spcPct val="100000"/>
              </a:lnSpc>
              <a:buFont typeface="Wingdings" pitchFamily="2" charset="2"/>
              <a:buChar char="Ø"/>
            </a:pPr>
            <a:r>
              <a:rPr lang="sk-SK" spc="-1" dirty="0" smtClean="0">
                <a:solidFill>
                  <a:schemeClr val="accent1">
                    <a:lumMod val="75000"/>
                  </a:schemeClr>
                </a:solidFill>
                <a:latin typeface="DejaVu Sans" pitchFamily="34" charset="2"/>
                <a:ea typeface="DejaVu Sans" pitchFamily="34" charset="2"/>
                <a:cs typeface="DejaVu Sans" pitchFamily="34" charset="2"/>
              </a:rPr>
              <a:t> šnúrku príp. mašľu,</a:t>
            </a:r>
          </a:p>
          <a:p>
            <a:pPr algn="just">
              <a:lnSpc>
                <a:spcPct val="100000"/>
              </a:lnSpc>
              <a:buFont typeface="Wingdings" pitchFamily="2" charset="2"/>
              <a:buChar char="Ø"/>
            </a:pPr>
            <a:r>
              <a:rPr lang="sk-SK" spc="-1" dirty="0" smtClean="0">
                <a:solidFill>
                  <a:schemeClr val="accent1">
                    <a:lumMod val="75000"/>
                  </a:schemeClr>
                </a:solidFill>
                <a:latin typeface="DejaVu Sans" pitchFamily="34" charset="2"/>
                <a:ea typeface="DejaVu Sans" pitchFamily="34" charset="2"/>
                <a:cs typeface="DejaVu Sans" pitchFamily="34" charset="2"/>
              </a:rPr>
              <a:t> nožnice, </a:t>
            </a:r>
          </a:p>
          <a:p>
            <a:pPr algn="just">
              <a:lnSpc>
                <a:spcPct val="100000"/>
              </a:lnSpc>
              <a:buFont typeface="Wingdings" pitchFamily="2" charset="2"/>
              <a:buChar char="Ø"/>
            </a:pPr>
            <a:r>
              <a:rPr lang="sk-SK" spc="-1" dirty="0">
                <a:solidFill>
                  <a:schemeClr val="accent1">
                    <a:lumMod val="75000"/>
                  </a:schemeClr>
                </a:solidFill>
                <a:latin typeface="DejaVu Sans" pitchFamily="34" charset="2"/>
                <a:ea typeface="DejaVu Sans" pitchFamily="34" charset="2"/>
                <a:cs typeface="DejaVu Sans" pitchFamily="34" charset="2"/>
              </a:rPr>
              <a:t> </a:t>
            </a:r>
            <a:r>
              <a:rPr lang="sk-SK" spc="-1" dirty="0" err="1" smtClean="0">
                <a:solidFill>
                  <a:schemeClr val="accent1">
                    <a:lumMod val="75000"/>
                  </a:schemeClr>
                </a:solidFill>
                <a:latin typeface="DejaVu Sans" pitchFamily="34" charset="2"/>
                <a:ea typeface="DejaVu Sans" pitchFamily="34" charset="2"/>
                <a:cs typeface="DejaVu Sans" pitchFamily="34" charset="2"/>
              </a:rPr>
              <a:t>guličku</a:t>
            </a:r>
            <a:r>
              <a:rPr lang="sk-SK" spc="-1" dirty="0" smtClean="0">
                <a:solidFill>
                  <a:schemeClr val="accent1">
                    <a:lumMod val="75000"/>
                  </a:schemeClr>
                </a:solidFill>
                <a:latin typeface="DejaVu Sans" pitchFamily="34" charset="2"/>
                <a:ea typeface="DejaVu Sans" pitchFamily="34" charset="2"/>
                <a:cs typeface="DejaVu Sans" pitchFamily="34" charset="2"/>
              </a:rPr>
              <a:t> na chvostík,</a:t>
            </a:r>
          </a:p>
          <a:p>
            <a:pPr algn="just">
              <a:lnSpc>
                <a:spcPct val="100000"/>
              </a:lnSpc>
              <a:buFont typeface="Wingdings" pitchFamily="2" charset="2"/>
              <a:buChar char="Ø"/>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 </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postup na zhotovenie zajačika.</a:t>
            </a:r>
          </a:p>
          <a:p>
            <a:pPr algn="just">
              <a:lnSpc>
                <a:spcPct val="100000"/>
              </a:lnSpc>
              <a:buFont typeface="Wingdings" pitchFamily="2" charset="2"/>
              <a:buChar char="Ø"/>
            </a:pPr>
            <a:endParaRPr lang="sk-SK" spc="-1" dirty="0">
              <a:solidFill>
                <a:schemeClr val="accent1">
                  <a:lumMod val="75000"/>
                </a:schemeClr>
              </a:solidFill>
              <a:latin typeface="DejaVu Sans" pitchFamily="34" charset="2"/>
              <a:ea typeface="DejaVu Sans" pitchFamily="34" charset="2"/>
              <a:cs typeface="DejaVu Sans" pitchFamily="34" charset="2"/>
            </a:endParaRPr>
          </a:p>
          <a:p>
            <a:pPr algn="just">
              <a:lnSpc>
                <a:spcPct val="100000"/>
              </a:lnSpc>
            </a:pPr>
            <a:r>
              <a:rPr lang="sk-SK" sz="1800" b="1" strike="noStrike" spc="-1" dirty="0" smtClean="0">
                <a:solidFill>
                  <a:schemeClr val="accent1">
                    <a:lumMod val="75000"/>
                  </a:schemeClr>
                </a:solidFill>
                <a:latin typeface="DejaVu Sans" pitchFamily="34" charset="2"/>
                <a:ea typeface="DejaVu Sans" pitchFamily="34" charset="2"/>
                <a:cs typeface="DejaVu Sans" pitchFamily="34" charset="2"/>
              </a:rPr>
              <a:t>Pri zhotovení zajačika budeme postupovať podľa nasledujúcich obrázkov.</a:t>
            </a:r>
            <a:endParaRPr lang="sk-SK" sz="1800" b="1"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pinimg.com/564x/35/b8/f3/35b8f331abe9bb60cd2716da2b4ae44e.jpg"/>
          <p:cNvPicPr>
            <a:picLocks noChangeAspect="1" noChangeArrowheads="1"/>
          </p:cNvPicPr>
          <p:nvPr/>
        </p:nvPicPr>
        <p:blipFill>
          <a:blip r:embed="rId2"/>
          <a:srcRect/>
          <a:stretch>
            <a:fillRect/>
          </a:stretch>
        </p:blipFill>
        <p:spPr bwMode="auto">
          <a:xfrm>
            <a:off x="214282" y="214290"/>
            <a:ext cx="3800464" cy="6143668"/>
          </a:xfrm>
          <a:prstGeom prst="rect">
            <a:avLst/>
          </a:prstGeom>
          <a:noFill/>
        </p:spPr>
      </p:pic>
      <p:pic>
        <p:nvPicPr>
          <p:cNvPr id="27652" name="Picture 4" descr="https://i.pinimg.com/564x/5b/cc/32/5bcc320a2cb0f0ffbc24b04e979bac5a.jpg"/>
          <p:cNvPicPr>
            <a:picLocks noChangeAspect="1" noChangeArrowheads="1"/>
          </p:cNvPicPr>
          <p:nvPr/>
        </p:nvPicPr>
        <p:blipFill>
          <a:blip r:embed="rId3"/>
          <a:srcRect/>
          <a:stretch>
            <a:fillRect/>
          </a:stretch>
        </p:blipFill>
        <p:spPr bwMode="auto">
          <a:xfrm>
            <a:off x="4857752" y="214290"/>
            <a:ext cx="3929090" cy="6143668"/>
          </a:xfrm>
          <a:prstGeom prst="rect">
            <a:avLst/>
          </a:prstGeom>
          <a:noFill/>
        </p:spPr>
      </p:pic>
      <p:sp>
        <p:nvSpPr>
          <p:cNvPr id="6" name="Sedemuholník 5"/>
          <p:cNvSpPr/>
          <p:nvPr/>
        </p:nvSpPr>
        <p:spPr>
          <a:xfrm>
            <a:off x="142844" y="1357298"/>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1</a:t>
            </a:r>
            <a:endParaRPr lang="sk-SK" dirty="0"/>
          </a:p>
        </p:txBody>
      </p:sp>
      <p:sp>
        <p:nvSpPr>
          <p:cNvPr id="7" name="Sedemuholník 6"/>
          <p:cNvSpPr/>
          <p:nvPr/>
        </p:nvSpPr>
        <p:spPr>
          <a:xfrm>
            <a:off x="3357554" y="2285992"/>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2</a:t>
            </a:r>
          </a:p>
        </p:txBody>
      </p:sp>
      <p:sp>
        <p:nvSpPr>
          <p:cNvPr id="8" name="Sedemuholník 7"/>
          <p:cNvSpPr/>
          <p:nvPr/>
        </p:nvSpPr>
        <p:spPr>
          <a:xfrm>
            <a:off x="3286116" y="4357694"/>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3</a:t>
            </a:r>
          </a:p>
        </p:txBody>
      </p:sp>
      <p:sp>
        <p:nvSpPr>
          <p:cNvPr id="9" name="Sedemuholník 8"/>
          <p:cNvSpPr/>
          <p:nvPr/>
        </p:nvSpPr>
        <p:spPr>
          <a:xfrm>
            <a:off x="7858148" y="428604"/>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4</a:t>
            </a:r>
          </a:p>
        </p:txBody>
      </p:sp>
      <p:sp>
        <p:nvSpPr>
          <p:cNvPr id="10" name="Sedemuholník 9"/>
          <p:cNvSpPr/>
          <p:nvPr/>
        </p:nvSpPr>
        <p:spPr>
          <a:xfrm>
            <a:off x="8072462" y="2357430"/>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5</a:t>
            </a:r>
          </a:p>
        </p:txBody>
      </p:sp>
      <p:sp>
        <p:nvSpPr>
          <p:cNvPr id="11" name="Sedemuholník 10"/>
          <p:cNvSpPr/>
          <p:nvPr/>
        </p:nvSpPr>
        <p:spPr>
          <a:xfrm>
            <a:off x="8215338" y="4429132"/>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i.pinimg.com/564x/97/0d/6e/970d6e456c1c491ca7ba44da83de4ce6.jpg"/>
          <p:cNvPicPr>
            <a:picLocks noChangeAspect="1" noChangeArrowheads="1"/>
          </p:cNvPicPr>
          <p:nvPr/>
        </p:nvPicPr>
        <p:blipFill>
          <a:blip r:embed="rId2"/>
          <a:srcRect/>
          <a:stretch>
            <a:fillRect/>
          </a:stretch>
        </p:blipFill>
        <p:spPr bwMode="auto">
          <a:xfrm>
            <a:off x="285720" y="285728"/>
            <a:ext cx="3800496" cy="6000792"/>
          </a:xfrm>
          <a:prstGeom prst="rect">
            <a:avLst/>
          </a:prstGeom>
          <a:noFill/>
        </p:spPr>
      </p:pic>
      <p:pic>
        <p:nvPicPr>
          <p:cNvPr id="28676" name="Picture 4" descr="https://i.pinimg.com/564x/bc/ea/6e/bcea6ee3162d3f2174ebc5da9e8388fa.jpg"/>
          <p:cNvPicPr>
            <a:picLocks noChangeAspect="1" noChangeArrowheads="1"/>
          </p:cNvPicPr>
          <p:nvPr/>
        </p:nvPicPr>
        <p:blipFill>
          <a:blip r:embed="rId3"/>
          <a:srcRect/>
          <a:stretch>
            <a:fillRect/>
          </a:stretch>
        </p:blipFill>
        <p:spPr bwMode="auto">
          <a:xfrm>
            <a:off x="4643438" y="357166"/>
            <a:ext cx="4000528" cy="4067174"/>
          </a:xfrm>
          <a:prstGeom prst="rect">
            <a:avLst/>
          </a:prstGeom>
          <a:noFill/>
        </p:spPr>
      </p:pic>
      <p:sp>
        <p:nvSpPr>
          <p:cNvPr id="4" name="Sedemuholník 3"/>
          <p:cNvSpPr/>
          <p:nvPr/>
        </p:nvSpPr>
        <p:spPr>
          <a:xfrm>
            <a:off x="3286116" y="571480"/>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7</a:t>
            </a:r>
          </a:p>
        </p:txBody>
      </p:sp>
      <p:sp>
        <p:nvSpPr>
          <p:cNvPr id="5" name="Sedemuholník 4"/>
          <p:cNvSpPr/>
          <p:nvPr/>
        </p:nvSpPr>
        <p:spPr>
          <a:xfrm>
            <a:off x="428596" y="2357430"/>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8</a:t>
            </a:r>
          </a:p>
        </p:txBody>
      </p:sp>
      <p:sp>
        <p:nvSpPr>
          <p:cNvPr id="6" name="Sedemuholník 5"/>
          <p:cNvSpPr/>
          <p:nvPr/>
        </p:nvSpPr>
        <p:spPr>
          <a:xfrm>
            <a:off x="500034" y="4357694"/>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9</a:t>
            </a:r>
          </a:p>
        </p:txBody>
      </p:sp>
      <p:sp>
        <p:nvSpPr>
          <p:cNvPr id="7" name="Sedemuholník 6"/>
          <p:cNvSpPr/>
          <p:nvPr/>
        </p:nvSpPr>
        <p:spPr>
          <a:xfrm>
            <a:off x="7929586" y="2428868"/>
            <a:ext cx="700086" cy="5715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10</a:t>
            </a:r>
            <a:endParaRPr lang="sk-SK" dirty="0"/>
          </a:p>
        </p:txBody>
      </p:sp>
      <p:sp>
        <p:nvSpPr>
          <p:cNvPr id="8" name="BlokTextu 7"/>
          <p:cNvSpPr txBox="1"/>
          <p:nvPr/>
        </p:nvSpPr>
        <p:spPr>
          <a:xfrm>
            <a:off x="5143504" y="5072074"/>
            <a:ext cx="3429024" cy="923330"/>
          </a:xfrm>
          <a:prstGeom prst="rect">
            <a:avLst/>
          </a:prstGeom>
          <a:noFill/>
        </p:spPr>
        <p:txBody>
          <a:bodyPr wrap="square" rtlCol="0">
            <a:spAutoFit/>
          </a:bodyPr>
          <a:lstStyle/>
          <a:p>
            <a:r>
              <a:rPr lang="sk-SK" dirty="0" smtClean="0"/>
              <a:t>Poteš pani učiteľky a výsledok – fotku ponožkového zajačika pošli do skupiny </a:t>
            </a:r>
            <a:r>
              <a:rPr lang="sk-SK" dirty="0" smtClean="0">
                <a:sym typeface="Wingdings" pitchFamily="2" charset="2"/>
              </a:rPr>
              <a:t></a:t>
            </a:r>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569520" y="1111680"/>
            <a:ext cx="8074446" cy="4889088"/>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sk-SK" sz="3000" b="1" strike="noStrike" spc="-1" dirty="0">
                <a:solidFill>
                  <a:schemeClr val="accent1">
                    <a:lumMod val="75000"/>
                  </a:schemeClr>
                </a:solidFill>
                <a:latin typeface="DejaVu Sans" pitchFamily="34" charset="2"/>
                <a:ea typeface="DejaVu Sans" pitchFamily="34" charset="2"/>
                <a:cs typeface="DejaVu Sans" pitchFamily="34" charset="2"/>
              </a:rPr>
              <a:t>Milé deti a rodičia,</a:t>
            </a:r>
            <a:endParaRPr lang="sk-SK" sz="30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3000" b="1" strike="noStrike" spc="-1" dirty="0">
                <a:solidFill>
                  <a:schemeClr val="accent1">
                    <a:lumMod val="75000"/>
                  </a:schemeClr>
                </a:solidFill>
                <a:latin typeface="DejaVu Sans" pitchFamily="34" charset="2"/>
                <a:ea typeface="DejaVu Sans" pitchFamily="34" charset="2"/>
                <a:cs typeface="DejaVu Sans" pitchFamily="34" charset="2"/>
              </a:rPr>
              <a:t>chceme vás za vašu usilovnú prácu pochváliť...</a:t>
            </a:r>
            <a:endParaRPr lang="sk-SK" sz="30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3000" b="0" strike="noStrike" spc="-1" dirty="0">
                <a:solidFill>
                  <a:schemeClr val="accent1">
                    <a:lumMod val="75000"/>
                  </a:schemeClr>
                </a:solidFill>
                <a:latin typeface="DejaVu Sans" pitchFamily="34" charset="2"/>
                <a:ea typeface="DejaVu Sans" pitchFamily="34" charset="2"/>
                <a:cs typeface="DejaVu Sans" pitchFamily="34" charset="2"/>
              </a:rPr>
              <a:t>Budeme veľmi radi, </a:t>
            </a:r>
          </a:p>
          <a:p>
            <a:pPr algn="ctr">
              <a:lnSpc>
                <a:spcPct val="100000"/>
              </a:lnSpc>
            </a:pPr>
            <a:r>
              <a:rPr lang="sk-SK" sz="3000" b="0" strike="noStrike" spc="-1" dirty="0">
                <a:solidFill>
                  <a:schemeClr val="accent1">
                    <a:lumMod val="75000"/>
                  </a:schemeClr>
                </a:solidFill>
                <a:latin typeface="DejaVu Sans" pitchFamily="34" charset="2"/>
                <a:ea typeface="DejaVu Sans" pitchFamily="34" charset="2"/>
                <a:cs typeface="DejaVu Sans" pitchFamily="34" charset="2"/>
              </a:rPr>
              <a:t>ak sa nám pochválite vašimi fotkami</a:t>
            </a:r>
          </a:p>
          <a:p>
            <a:pPr algn="ctr">
              <a:lnSpc>
                <a:spcPct val="100000"/>
              </a:lnSpc>
            </a:pPr>
            <a:r>
              <a:rPr lang="sk-SK" sz="3000" b="0" strike="noStrike" spc="-1" dirty="0">
                <a:solidFill>
                  <a:schemeClr val="accent1">
                    <a:lumMod val="75000"/>
                  </a:schemeClr>
                </a:solidFill>
                <a:latin typeface="DejaVu Sans" pitchFamily="34" charset="2"/>
                <a:ea typeface="DejaVu Sans" pitchFamily="34" charset="2"/>
                <a:cs typeface="DejaVu Sans" pitchFamily="34" charset="2"/>
              </a:rPr>
              <a:t> pri spoločnej práci a fotografiami prác, ako sa Vám spolu darilo...</a:t>
            </a:r>
          </a:p>
          <a:p>
            <a:pPr algn="ctr">
              <a:lnSpc>
                <a:spcPct val="100000"/>
              </a:lnSpc>
            </a:pPr>
            <a:r>
              <a:rPr lang="sk-SK" sz="3000" b="0" strike="noStrike" spc="-1" dirty="0">
                <a:solidFill>
                  <a:schemeClr val="accent1">
                    <a:lumMod val="75000"/>
                  </a:schemeClr>
                </a:solidFill>
                <a:latin typeface="DejaVu Sans" pitchFamily="34" charset="2"/>
                <a:ea typeface="DejaVu Sans" pitchFamily="34" charset="2"/>
                <a:cs typeface="DejaVu Sans" pitchFamily="34" charset="2"/>
              </a:rPr>
              <a:t>  </a:t>
            </a:r>
          </a:p>
          <a:p>
            <a:pPr algn="ctr">
              <a:lnSpc>
                <a:spcPct val="100000"/>
              </a:lnSpc>
            </a:pPr>
            <a:r>
              <a:rPr lang="sk-SK" sz="3000" b="0" strike="noStrike" spc="-1" dirty="0">
                <a:solidFill>
                  <a:schemeClr val="accent1">
                    <a:lumMod val="75000"/>
                  </a:schemeClr>
                </a:solidFill>
                <a:latin typeface="DejaVu Sans" pitchFamily="34" charset="2"/>
                <a:ea typeface="DejaVu Sans" pitchFamily="34" charset="2"/>
                <a:cs typeface="DejaVu Sans" pitchFamily="34" charset="2"/>
              </a:rPr>
              <a:t>Vaše pani učiteľky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
          <p:cNvGraphicFramePr/>
          <p:nvPr/>
        </p:nvGraphicFramePr>
        <p:xfrm>
          <a:off x="357158" y="1714488"/>
          <a:ext cx="8286808" cy="4081998"/>
        </p:xfrm>
        <a:graphic>
          <a:graphicData uri="http://schemas.openxmlformats.org/drawingml/2006/table">
            <a:tbl>
              <a:tblPr>
                <a:tableStyleId>{3C2FFA5D-87B4-456A-9821-1D502468CF0F}</a:tableStyleId>
              </a:tblPr>
              <a:tblGrid>
                <a:gridCol w="3417796">
                  <a:extLst>
                    <a:ext uri="{9D8B030D-6E8A-4147-A177-3AD203B41FA5}">
                      <a16:colId xmlns:a16="http://schemas.microsoft.com/office/drawing/2014/main" val="20000"/>
                    </a:ext>
                  </a:extLst>
                </a:gridCol>
                <a:gridCol w="4869012">
                  <a:extLst>
                    <a:ext uri="{9D8B030D-6E8A-4147-A177-3AD203B41FA5}">
                      <a16:colId xmlns:a16="http://schemas.microsoft.com/office/drawing/2014/main" val="20001"/>
                    </a:ext>
                  </a:extLst>
                </a:gridCol>
              </a:tblGrid>
              <a:tr h="599082">
                <a:tc>
                  <a:txBody>
                    <a:bodyPr/>
                    <a:lstStyle/>
                    <a:p>
                      <a:pPr>
                        <a:lnSpc>
                          <a:spcPct val="100000"/>
                        </a:lnSpc>
                      </a:pPr>
                      <a:r>
                        <a:rPr lang="sk-SK" sz="1800" strike="noStrike" spc="-1" dirty="0" err="1">
                          <a:solidFill>
                            <a:schemeClr val="accent1">
                              <a:lumMod val="75000"/>
                            </a:schemeClr>
                          </a:solidFill>
                          <a:latin typeface="DejaVu Sans" pitchFamily="34" charset="2"/>
                          <a:ea typeface="DejaVu Sans" pitchFamily="34" charset="2"/>
                          <a:cs typeface="DejaVu Sans" pitchFamily="34" charset="2"/>
                        </a:rPr>
                        <a:t>Podtéma</a:t>
                      </a:r>
                      <a:r>
                        <a:rPr lang="sk-SK" sz="1800" strike="noStrike" spc="-1" dirty="0">
                          <a:solidFill>
                            <a:schemeClr val="accent1">
                              <a:lumMod val="75000"/>
                            </a:schemeClr>
                          </a:solidFill>
                          <a:latin typeface="DejaVu Sans" pitchFamily="34" charset="2"/>
                          <a:ea typeface="DejaVu Sans" pitchFamily="34" charset="2"/>
                          <a:cs typeface="DejaVu Sans" pitchFamily="34" charset="2"/>
                        </a:rPr>
                        <a:t> týždňa:</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a:tc>
                <a:tc>
                  <a:txBody>
                    <a:bodyPr/>
                    <a:lstStyle/>
                    <a:p>
                      <a:pPr>
                        <a:lnSpc>
                          <a:spcPct val="100000"/>
                        </a:lnSpc>
                      </a:pPr>
                      <a:r>
                        <a:rPr lang="sk-SK" sz="1800" strike="noStrike" spc="-1" dirty="0" smtClean="0">
                          <a:solidFill>
                            <a:schemeClr val="accent1">
                              <a:lumMod val="75000"/>
                            </a:schemeClr>
                          </a:solidFill>
                          <a:latin typeface="DejaVu Sans" pitchFamily="34" charset="2"/>
                          <a:ea typeface="DejaVu Sans" pitchFamily="34" charset="2"/>
                          <a:cs typeface="DejaVu Sans" pitchFamily="34" charset="2"/>
                        </a:rPr>
                        <a:t>„MOJA OBĽÚBENÁ</a:t>
                      </a:r>
                      <a:r>
                        <a:rPr lang="sk-SK" sz="1800" strike="noStrike" spc="-1" baseline="0" dirty="0" smtClean="0">
                          <a:solidFill>
                            <a:schemeClr val="accent1">
                              <a:lumMod val="75000"/>
                            </a:schemeClr>
                          </a:solidFill>
                          <a:latin typeface="DejaVu Sans" pitchFamily="34" charset="2"/>
                          <a:ea typeface="DejaVu Sans" pitchFamily="34" charset="2"/>
                          <a:cs typeface="DejaVu Sans" pitchFamily="34" charset="2"/>
                        </a:rPr>
                        <a:t> HRAČKA“</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a:tc>
                <a:extLst>
                  <a:ext uri="{0D108BD9-81ED-4DB2-BD59-A6C34878D82A}">
                    <a16:rowId xmlns:a16="http://schemas.microsoft.com/office/drawing/2014/main" val="10000"/>
                  </a:ext>
                </a:extLst>
              </a:tr>
              <a:tr h="648720">
                <a:tc>
                  <a:txBody>
                    <a:bodyPr/>
                    <a:lstStyle/>
                    <a:p>
                      <a:pPr>
                        <a:lnSpc>
                          <a:spcPct val="100000"/>
                        </a:lnSpc>
                      </a:pPr>
                      <a:r>
                        <a:rPr lang="sk-SK" sz="1800" strike="noStrike" spc="-1">
                          <a:solidFill>
                            <a:schemeClr val="accent1">
                              <a:lumMod val="75000"/>
                            </a:schemeClr>
                          </a:solidFill>
                          <a:latin typeface="DejaVu Sans" pitchFamily="34" charset="2"/>
                          <a:ea typeface="DejaVu Sans" pitchFamily="34" charset="2"/>
                          <a:cs typeface="DejaVu Sans" pitchFamily="34" charset="2"/>
                        </a:rPr>
                        <a:t>Týždeň:</a:t>
                      </a:r>
                      <a:endParaRPr lang="sk-SK" sz="1800" b="0" strike="noStrike" spc="-1">
                        <a:solidFill>
                          <a:schemeClr val="accent1">
                            <a:lumMod val="75000"/>
                          </a:schemeClr>
                        </a:solidFill>
                        <a:latin typeface="DejaVu Sans" pitchFamily="34" charset="2"/>
                        <a:ea typeface="DejaVu Sans" pitchFamily="34" charset="2"/>
                        <a:cs typeface="DejaVu Sans" pitchFamily="34" charset="2"/>
                      </a:endParaRPr>
                    </a:p>
                  </a:txBody>
                  <a:tcPr/>
                </a:tc>
                <a:tc>
                  <a:txBody>
                    <a:bodyPr/>
                    <a:lstStyle/>
                    <a:p>
                      <a:pPr>
                        <a:lnSpc>
                          <a:spcPct val="100000"/>
                        </a:lnSpc>
                      </a:pPr>
                      <a:r>
                        <a:rPr lang="sk-SK" sz="1800" strike="noStrike" spc="-1" dirty="0" smtClean="0">
                          <a:solidFill>
                            <a:schemeClr val="accent1">
                              <a:lumMod val="75000"/>
                            </a:schemeClr>
                          </a:solidFill>
                          <a:latin typeface="DejaVu Sans" pitchFamily="34" charset="2"/>
                          <a:ea typeface="DejaVu Sans" pitchFamily="34" charset="2"/>
                          <a:cs typeface="DejaVu Sans" pitchFamily="34" charset="2"/>
                        </a:rPr>
                        <a:t>15.02</a:t>
                      </a:r>
                      <a:r>
                        <a:rPr lang="sk-SK" sz="1800" strike="noStrike" spc="-1" dirty="0">
                          <a:solidFill>
                            <a:schemeClr val="accent1">
                              <a:lumMod val="75000"/>
                            </a:schemeClr>
                          </a:solidFill>
                          <a:latin typeface="DejaVu Sans" pitchFamily="34" charset="2"/>
                          <a:ea typeface="DejaVu Sans" pitchFamily="34" charset="2"/>
                          <a:cs typeface="DejaVu Sans" pitchFamily="34" charset="2"/>
                        </a:rPr>
                        <a:t>.- </a:t>
                      </a:r>
                      <a:r>
                        <a:rPr lang="sk-SK" sz="1800" strike="noStrike" spc="-1" dirty="0" smtClean="0">
                          <a:solidFill>
                            <a:schemeClr val="accent1">
                              <a:lumMod val="75000"/>
                            </a:schemeClr>
                          </a:solidFill>
                          <a:latin typeface="DejaVu Sans" pitchFamily="34" charset="2"/>
                          <a:ea typeface="DejaVu Sans" pitchFamily="34" charset="2"/>
                          <a:cs typeface="DejaVu Sans" pitchFamily="34" charset="2"/>
                        </a:rPr>
                        <a:t>19.02.2021</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a:tc>
                <a:extLst>
                  <a:ext uri="{0D108BD9-81ED-4DB2-BD59-A6C34878D82A}">
                    <a16:rowId xmlns:a16="http://schemas.microsoft.com/office/drawing/2014/main" val="10001"/>
                  </a:ext>
                </a:extLst>
              </a:tr>
              <a:tr h="1564200">
                <a:tc>
                  <a:txBody>
                    <a:bodyPr/>
                    <a:lstStyle/>
                    <a:p>
                      <a:pPr>
                        <a:lnSpc>
                          <a:spcPct val="100000"/>
                        </a:lnSpc>
                      </a:pPr>
                      <a:r>
                        <a:rPr lang="sk-SK" sz="1800" strike="noStrike" spc="-1" dirty="0">
                          <a:solidFill>
                            <a:schemeClr val="accent1">
                              <a:lumMod val="75000"/>
                            </a:schemeClr>
                          </a:solidFill>
                          <a:latin typeface="DejaVu Sans" pitchFamily="34" charset="2"/>
                          <a:ea typeface="DejaVu Sans" pitchFamily="34" charset="2"/>
                          <a:cs typeface="DejaVu Sans" pitchFamily="34" charset="2"/>
                        </a:rPr>
                        <a:t>Zdravotné cvičenie:</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a:tc>
                <a:tc>
                  <a:txBody>
                    <a:bodyPr/>
                    <a:lstStyle/>
                    <a:p>
                      <a:pPr>
                        <a:lnSpc>
                          <a:spcPct val="115000"/>
                        </a:lnSpc>
                      </a:pPr>
                      <a:r>
                        <a:rPr lang="sk-SK" sz="1800" strike="noStrike" spc="-1" dirty="0">
                          <a:solidFill>
                            <a:schemeClr val="accent1">
                              <a:lumMod val="75000"/>
                            </a:schemeClr>
                          </a:solidFill>
                          <a:latin typeface="DejaVu Sans" pitchFamily="34" charset="2"/>
                          <a:ea typeface="DejaVu Sans" pitchFamily="34" charset="2"/>
                          <a:cs typeface="DejaVu Sans" pitchFamily="34" charset="2"/>
                        </a:rPr>
                        <a:t>Zap/182 – Cvičenie č. 6</a:t>
                      </a:r>
                    </a:p>
                    <a:p>
                      <a:pPr>
                        <a:lnSpc>
                          <a:spcPct val="115000"/>
                        </a:lnSpc>
                      </a:pPr>
                      <a:endParaRPr lang="sk-SK" sz="1800" strike="noStrike" spc="-1" dirty="0">
                        <a:solidFill>
                          <a:schemeClr val="accent1">
                            <a:lumMod val="75000"/>
                          </a:schemeClr>
                        </a:solidFill>
                        <a:latin typeface="DejaVu Sans" pitchFamily="34" charset="2"/>
                        <a:ea typeface="DejaVu Sans" pitchFamily="34" charset="2"/>
                        <a:cs typeface="DejaVu Sans" pitchFamily="34" charset="2"/>
                      </a:endParaRPr>
                    </a:p>
                    <a:p>
                      <a:pPr>
                        <a:lnSpc>
                          <a:spcPct val="115000"/>
                        </a:lnSpc>
                      </a:pPr>
                      <a:r>
                        <a:rPr lang="sk-SK" sz="1800" strike="noStrike" spc="-1" dirty="0">
                          <a:solidFill>
                            <a:schemeClr val="accent1">
                              <a:lumMod val="75000"/>
                            </a:schemeClr>
                          </a:solidFill>
                          <a:latin typeface="DejaVu Sans" pitchFamily="34" charset="2"/>
                          <a:ea typeface="DejaVu Sans" pitchFamily="34" charset="2"/>
                          <a:cs typeface="DejaVu Sans" pitchFamily="34" charset="2"/>
                        </a:rPr>
                        <a:t>Dodržiavať dohodnuté pravidlá (nestrkať sa, nepredbiehať sa) počas celého cvičenia. </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marL="89280" marR="89280"/>
                </a:tc>
                <a:extLst>
                  <a:ext uri="{0D108BD9-81ED-4DB2-BD59-A6C34878D82A}">
                    <a16:rowId xmlns:a16="http://schemas.microsoft.com/office/drawing/2014/main" val="10002"/>
                  </a:ext>
                </a:extLst>
              </a:tr>
              <a:tr h="1188720">
                <a:tc>
                  <a:txBody>
                    <a:bodyPr/>
                    <a:lstStyle/>
                    <a:p>
                      <a:pPr>
                        <a:lnSpc>
                          <a:spcPct val="100000"/>
                        </a:lnSpc>
                      </a:pPr>
                      <a:r>
                        <a:rPr lang="sk-SK" sz="1800" strike="noStrike" spc="-1">
                          <a:solidFill>
                            <a:schemeClr val="accent1">
                              <a:lumMod val="75000"/>
                            </a:schemeClr>
                          </a:solidFill>
                          <a:latin typeface="DejaVu Sans" pitchFamily="34" charset="2"/>
                          <a:ea typeface="DejaVu Sans" pitchFamily="34" charset="2"/>
                          <a:cs typeface="DejaVu Sans" pitchFamily="34" charset="2"/>
                        </a:rPr>
                        <a:t>Pohybová hra:</a:t>
                      </a:r>
                      <a:endParaRPr lang="sk-SK" sz="1800" b="0" strike="noStrike" spc="-1">
                        <a:solidFill>
                          <a:schemeClr val="accent1">
                            <a:lumMod val="75000"/>
                          </a:schemeClr>
                        </a:solidFill>
                        <a:latin typeface="DejaVu Sans" pitchFamily="34" charset="2"/>
                        <a:ea typeface="DejaVu Sans" pitchFamily="34" charset="2"/>
                        <a:cs typeface="DejaVu Sans" pitchFamily="34" charset="2"/>
                      </a:endParaRPr>
                    </a:p>
                  </a:txBody>
                  <a:tcPr/>
                </a:tc>
                <a:tc>
                  <a:txBody>
                    <a:bodyPr/>
                    <a:lstStyle/>
                    <a:p>
                      <a:pPr>
                        <a:lnSpc>
                          <a:spcPct val="100000"/>
                        </a:lnSpc>
                      </a:pPr>
                      <a:r>
                        <a:rPr lang="sk-SK" sz="1800" strike="noStrike" spc="-1" dirty="0">
                          <a:solidFill>
                            <a:schemeClr val="accent1">
                              <a:lumMod val="75000"/>
                            </a:schemeClr>
                          </a:solidFill>
                          <a:latin typeface="DejaVu Sans" pitchFamily="34" charset="2"/>
                          <a:ea typeface="DejaVu Sans" pitchFamily="34" charset="2"/>
                          <a:cs typeface="DejaVu Sans" pitchFamily="34" charset="2"/>
                        </a:rPr>
                        <a:t>„Hlavá, ramená, kolená, palce.”</a:t>
                      </a:r>
                    </a:p>
                    <a:p>
                      <a:pP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447640" y="431280"/>
            <a:ext cx="4990320" cy="58536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003">
            <a:schemeClr val="dk2"/>
          </a:fillRef>
          <a:effectRef idx="1">
            <a:schemeClr val="accent2"/>
          </a:effectRef>
          <a:fontRef idx="minor"/>
        </p:style>
        <p:txBody>
          <a:bodyPr lIns="90000" tIns="45000" rIns="90000" bIns="45000"/>
          <a:lstStyle/>
          <a:p>
            <a:pPr algn="ctr">
              <a:lnSpc>
                <a:spcPct val="100000"/>
              </a:lnSpc>
            </a:pPr>
            <a:r>
              <a:rPr lang="sk-SK" sz="2500" b="1" strike="noStrike" spc="-1" dirty="0">
                <a:solidFill>
                  <a:schemeClr val="accent1">
                    <a:lumMod val="75000"/>
                  </a:schemeClr>
                </a:solidFill>
                <a:latin typeface="DejaVu Sans" pitchFamily="34" charset="2"/>
                <a:ea typeface="DejaVu Sans" pitchFamily="34" charset="2"/>
                <a:cs typeface="DejaVu Sans" pitchFamily="34" charset="2"/>
              </a:rPr>
              <a:t>PONDELOK</a:t>
            </a:r>
            <a:endParaRPr lang="sk-SK" sz="25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3" name="CustomShape 2"/>
          <p:cNvSpPr/>
          <p:nvPr/>
        </p:nvSpPr>
        <p:spPr>
          <a:xfrm>
            <a:off x="214282" y="1214422"/>
            <a:ext cx="8715436" cy="1610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lstStyle/>
          <a:p>
            <a:pPr algn="ctr">
              <a:lnSpc>
                <a:spcPct val="100000"/>
              </a:lnSpc>
            </a:pPr>
            <a:r>
              <a:rPr lang="sk-SK" sz="2800" b="1" spc="-1" dirty="0" smtClean="0">
                <a:solidFill>
                  <a:schemeClr val="accent1">
                    <a:lumMod val="75000"/>
                  </a:schemeClr>
                </a:solidFill>
                <a:latin typeface="DejaVu Sans" pitchFamily="34" charset="2"/>
                <a:ea typeface="DejaVu Sans" pitchFamily="34" charset="2"/>
                <a:cs typeface="DejaVu Sans" pitchFamily="34" charset="2"/>
              </a:rPr>
              <a:t>ČaSP/122</a:t>
            </a:r>
          </a:p>
          <a:p>
            <a:pPr algn="ctr">
              <a:lnSpc>
                <a:spcPct val="100000"/>
              </a:lnSpc>
            </a:pPr>
            <a:r>
              <a:rPr lang="sk-SK" sz="2800" b="1" strike="noStrike" spc="-1" dirty="0" smtClean="0">
                <a:solidFill>
                  <a:schemeClr val="accent1">
                    <a:lumMod val="75000"/>
                  </a:schemeClr>
                </a:solidFill>
                <a:latin typeface="DejaVu Sans" pitchFamily="34" charset="2"/>
                <a:ea typeface="DejaVu Sans" pitchFamily="34" charset="2"/>
                <a:cs typeface="DejaVu Sans" pitchFamily="34" charset="2"/>
              </a:rPr>
              <a:t>Rozpoznať/poznávať niektoré materiály, z ktorých je predmet vyrobený.</a:t>
            </a:r>
            <a:endParaRPr lang="sk-SK" sz="2800" b="0" strike="noStrike" spc="-1" dirty="0">
              <a:latin typeface="DejaVu Sans" pitchFamily="34" charset="2"/>
              <a:ea typeface="DejaVu Sans" pitchFamily="34" charset="2"/>
              <a:cs typeface="DejaVu Sans" pitchFamily="34" charset="2"/>
            </a:endParaRPr>
          </a:p>
          <a:p>
            <a:pPr algn="ctr">
              <a:lnSpc>
                <a:spcPct val="100000"/>
              </a:lnSpc>
            </a:pPr>
            <a:endParaRPr lang="sk-SK" sz="2800" b="0" strike="noStrike" spc="-1" dirty="0">
              <a:latin typeface="Arial"/>
            </a:endParaRPr>
          </a:p>
        </p:txBody>
      </p:sp>
      <p:sp>
        <p:nvSpPr>
          <p:cNvPr id="4" name="CustomShape 3"/>
          <p:cNvSpPr/>
          <p:nvPr/>
        </p:nvSpPr>
        <p:spPr>
          <a:xfrm>
            <a:off x="214282" y="3286124"/>
            <a:ext cx="8715436" cy="2786082"/>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rgbClr val="FFFFFF"/>
            </a:solidFill>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sk-SK" sz="1800" b="0" u="sng" strike="noStrike" spc="-1" dirty="0">
                <a:solidFill>
                  <a:schemeClr val="accent1">
                    <a:lumMod val="75000"/>
                  </a:schemeClr>
                </a:solidFill>
                <a:uFillTx/>
                <a:latin typeface="DejaVu Sans" pitchFamily="34" charset="2"/>
                <a:ea typeface="DejaVu Sans" pitchFamily="34" charset="2"/>
                <a:cs typeface="DejaVu Sans" pitchFamily="34" charset="2"/>
              </a:rPr>
              <a:t>INŠTRUKCIE PRE DETI A RODIČOV:</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just">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MILÉ DETI, </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dnes sa spolu s rodičmi porozprávate o hračkách. </a:t>
            </a:r>
          </a:p>
          <a:p>
            <a:pPr algn="ctr">
              <a:lnSpc>
                <a:spcPct val="100000"/>
              </a:lnSpc>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Aké hračky máte v izbičke? </a:t>
            </a:r>
          </a:p>
          <a:p>
            <a:pPr algn="ctr">
              <a:lnSpc>
                <a:spcPct val="100000"/>
              </a:lnSpc>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Ktorá hračka je vaša obľúbená? </a:t>
            </a:r>
          </a:p>
          <a:p>
            <a:pPr algn="ctr">
              <a:lnSpc>
                <a:spcPct val="100000"/>
              </a:lnSpc>
            </a:pPr>
            <a:r>
              <a:rPr lang="sk-SK" spc="-1" dirty="0" smtClean="0">
                <a:solidFill>
                  <a:schemeClr val="accent1">
                    <a:lumMod val="75000"/>
                  </a:schemeClr>
                </a:solidFill>
                <a:latin typeface="DejaVu Sans" pitchFamily="34" charset="2"/>
                <a:ea typeface="DejaVu Sans" pitchFamily="34" charset="2"/>
                <a:cs typeface="DejaVu Sans" pitchFamily="34" charset="2"/>
              </a:rPr>
              <a:t>Drevená? Plyšová? Plastová?</a:t>
            </a:r>
          </a:p>
          <a:p>
            <a:pPr algn="ctr">
              <a:lnSpc>
                <a:spcPct val="100000"/>
              </a:lnSpc>
            </a:pPr>
            <a:endParaRPr lang="sk-SK" spc="-1" dirty="0" smtClean="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(Pri rozhovore vám pomôžu aj nasledujúce obrázky.)</a:t>
            </a:r>
          </a:p>
          <a:p>
            <a:pPr algn="ct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Výsledok vyhľadávania obrázkov pre dopyt hrack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12" name="AutoShape 8" descr="Výsledok vyhľadávania obrázkov pre dopyt hracky dreve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1514" name="Picture 10" descr="Výsledok vyhľadávania obrázkov pre dopyt hracky drevene"/>
          <p:cNvPicPr>
            <a:picLocks noChangeAspect="1" noChangeArrowheads="1"/>
          </p:cNvPicPr>
          <p:nvPr/>
        </p:nvPicPr>
        <p:blipFill>
          <a:blip r:embed="rId2"/>
          <a:srcRect/>
          <a:stretch>
            <a:fillRect/>
          </a:stretch>
        </p:blipFill>
        <p:spPr bwMode="auto">
          <a:xfrm>
            <a:off x="6000736" y="214290"/>
            <a:ext cx="2928958" cy="2928958"/>
          </a:xfrm>
          <a:prstGeom prst="rect">
            <a:avLst/>
          </a:prstGeom>
          <a:noFill/>
        </p:spPr>
      </p:pic>
      <p:pic>
        <p:nvPicPr>
          <p:cNvPr id="21516" name="Picture 12" descr="Výsledok vyhľadávania obrázkov pre dopyt hracky drevene"/>
          <p:cNvPicPr>
            <a:picLocks noChangeAspect="1" noChangeArrowheads="1"/>
          </p:cNvPicPr>
          <p:nvPr/>
        </p:nvPicPr>
        <p:blipFill>
          <a:blip r:embed="rId3"/>
          <a:srcRect/>
          <a:stretch>
            <a:fillRect/>
          </a:stretch>
        </p:blipFill>
        <p:spPr bwMode="auto">
          <a:xfrm>
            <a:off x="214282" y="3000372"/>
            <a:ext cx="2571768" cy="3429024"/>
          </a:xfrm>
          <a:prstGeom prst="rect">
            <a:avLst/>
          </a:prstGeom>
          <a:noFill/>
        </p:spPr>
      </p:pic>
      <p:pic>
        <p:nvPicPr>
          <p:cNvPr id="21518" name="Picture 14" descr="Výsledok vyhľadávania obrázkov pre dopyt hracky drevene"/>
          <p:cNvPicPr>
            <a:picLocks noChangeAspect="1" noChangeArrowheads="1"/>
          </p:cNvPicPr>
          <p:nvPr/>
        </p:nvPicPr>
        <p:blipFill>
          <a:blip r:embed="rId4" cstate="print"/>
          <a:srcRect/>
          <a:stretch>
            <a:fillRect/>
          </a:stretch>
        </p:blipFill>
        <p:spPr bwMode="auto">
          <a:xfrm>
            <a:off x="285720" y="214290"/>
            <a:ext cx="2643206" cy="2643206"/>
          </a:xfrm>
          <a:prstGeom prst="rect">
            <a:avLst/>
          </a:prstGeom>
          <a:noFill/>
        </p:spPr>
      </p:pic>
      <p:pic>
        <p:nvPicPr>
          <p:cNvPr id="21520" name="Picture 16" descr="Výsledok vyhľadávania obrázkov pre dopyt hracky drevene"/>
          <p:cNvPicPr>
            <a:picLocks noChangeAspect="1" noChangeArrowheads="1"/>
          </p:cNvPicPr>
          <p:nvPr/>
        </p:nvPicPr>
        <p:blipFill>
          <a:blip r:embed="rId5"/>
          <a:srcRect/>
          <a:stretch>
            <a:fillRect/>
          </a:stretch>
        </p:blipFill>
        <p:spPr bwMode="auto">
          <a:xfrm>
            <a:off x="3071802" y="3643314"/>
            <a:ext cx="2971776" cy="2971776"/>
          </a:xfrm>
          <a:prstGeom prst="rect">
            <a:avLst/>
          </a:prstGeom>
          <a:noFill/>
        </p:spPr>
      </p:pic>
      <p:pic>
        <p:nvPicPr>
          <p:cNvPr id="21522" name="Picture 18" descr="Výsledok vyhľadávania obrázkov pre dopyt hracky drevene"/>
          <p:cNvPicPr>
            <a:picLocks noChangeAspect="1" noChangeArrowheads="1"/>
          </p:cNvPicPr>
          <p:nvPr/>
        </p:nvPicPr>
        <p:blipFill>
          <a:blip r:embed="rId6"/>
          <a:srcRect/>
          <a:stretch>
            <a:fillRect/>
          </a:stretch>
        </p:blipFill>
        <p:spPr bwMode="auto">
          <a:xfrm>
            <a:off x="6357950" y="3429000"/>
            <a:ext cx="2500330" cy="2500330"/>
          </a:xfrm>
          <a:prstGeom prst="rect">
            <a:avLst/>
          </a:prstGeom>
          <a:noFill/>
        </p:spPr>
      </p:pic>
      <p:pic>
        <p:nvPicPr>
          <p:cNvPr id="21524" name="Picture 20" descr="Výsledok vyhľadávania obrázkov pre dopyt hracky drevene"/>
          <p:cNvPicPr>
            <a:picLocks noChangeAspect="1" noChangeArrowheads="1"/>
          </p:cNvPicPr>
          <p:nvPr/>
        </p:nvPicPr>
        <p:blipFill>
          <a:blip r:embed="rId7"/>
          <a:srcRect/>
          <a:stretch>
            <a:fillRect/>
          </a:stretch>
        </p:blipFill>
        <p:spPr bwMode="auto">
          <a:xfrm>
            <a:off x="3357554" y="642918"/>
            <a:ext cx="2425490" cy="2214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Výsledok vyhľadávania obrázkov pre dopyt hracky"/>
          <p:cNvPicPr>
            <a:picLocks noChangeAspect="1" noChangeArrowheads="1"/>
          </p:cNvPicPr>
          <p:nvPr/>
        </p:nvPicPr>
        <p:blipFill>
          <a:blip r:embed="rId2"/>
          <a:srcRect/>
          <a:stretch>
            <a:fillRect/>
          </a:stretch>
        </p:blipFill>
        <p:spPr bwMode="auto">
          <a:xfrm>
            <a:off x="0" y="0"/>
            <a:ext cx="3989709" cy="2643182"/>
          </a:xfrm>
          <a:prstGeom prst="rect">
            <a:avLst/>
          </a:prstGeom>
          <a:noFill/>
        </p:spPr>
      </p:pic>
      <p:pic>
        <p:nvPicPr>
          <p:cNvPr id="22530" name="Picture 2" descr="Výsledok vyhľadávania obrázkov pre dopyt plyšové hracky"/>
          <p:cNvPicPr>
            <a:picLocks noChangeAspect="1" noChangeArrowheads="1"/>
          </p:cNvPicPr>
          <p:nvPr/>
        </p:nvPicPr>
        <p:blipFill>
          <a:blip r:embed="rId3"/>
          <a:srcRect/>
          <a:stretch>
            <a:fillRect/>
          </a:stretch>
        </p:blipFill>
        <p:spPr bwMode="auto">
          <a:xfrm>
            <a:off x="5857884" y="214290"/>
            <a:ext cx="2695575" cy="2695576"/>
          </a:xfrm>
          <a:prstGeom prst="rect">
            <a:avLst/>
          </a:prstGeom>
          <a:noFill/>
        </p:spPr>
      </p:pic>
      <p:pic>
        <p:nvPicPr>
          <p:cNvPr id="22532" name="Picture 4" descr="Výsledok vyhľadávania obrázkov pre dopyt plyšové hracky"/>
          <p:cNvPicPr>
            <a:picLocks noChangeAspect="1" noChangeArrowheads="1"/>
          </p:cNvPicPr>
          <p:nvPr/>
        </p:nvPicPr>
        <p:blipFill>
          <a:blip r:embed="rId4" cstate="print"/>
          <a:srcRect/>
          <a:stretch>
            <a:fillRect/>
          </a:stretch>
        </p:blipFill>
        <p:spPr bwMode="auto">
          <a:xfrm>
            <a:off x="285720" y="2928934"/>
            <a:ext cx="2714644" cy="2714644"/>
          </a:xfrm>
          <a:prstGeom prst="rect">
            <a:avLst/>
          </a:prstGeom>
          <a:noFill/>
        </p:spPr>
      </p:pic>
      <p:pic>
        <p:nvPicPr>
          <p:cNvPr id="22534" name="Picture 6" descr="https://encrypted-tbn0.gstatic.com/images?q=tbn:ANd9GcTRdpIeWEtgHSWygsBufGylcBU7gSI0D23WF3EzWhgNnFVBaEKmMtHF55FaUO6aUR-GYD8eJ_g&amp;usqp=CAc"/>
          <p:cNvPicPr>
            <a:picLocks noChangeAspect="1" noChangeArrowheads="1"/>
          </p:cNvPicPr>
          <p:nvPr/>
        </p:nvPicPr>
        <p:blipFill>
          <a:blip r:embed="rId5"/>
          <a:srcRect/>
          <a:stretch>
            <a:fillRect/>
          </a:stretch>
        </p:blipFill>
        <p:spPr bwMode="auto">
          <a:xfrm>
            <a:off x="4143372" y="428604"/>
            <a:ext cx="1428750" cy="1866901"/>
          </a:xfrm>
          <a:prstGeom prst="rect">
            <a:avLst/>
          </a:prstGeom>
          <a:noFill/>
        </p:spPr>
      </p:pic>
      <p:pic>
        <p:nvPicPr>
          <p:cNvPr id="22536" name="Picture 8" descr="Výsledok vyhľadávania obrázkov pre dopyt plyšové hracky včielka"/>
          <p:cNvPicPr>
            <a:picLocks noChangeAspect="1" noChangeArrowheads="1"/>
          </p:cNvPicPr>
          <p:nvPr/>
        </p:nvPicPr>
        <p:blipFill>
          <a:blip r:embed="rId6"/>
          <a:srcRect/>
          <a:stretch>
            <a:fillRect/>
          </a:stretch>
        </p:blipFill>
        <p:spPr bwMode="auto">
          <a:xfrm>
            <a:off x="3214678" y="3071810"/>
            <a:ext cx="2857520" cy="2143140"/>
          </a:xfrm>
          <a:prstGeom prst="rect">
            <a:avLst/>
          </a:prstGeom>
          <a:noFill/>
        </p:spPr>
      </p:pic>
      <p:pic>
        <p:nvPicPr>
          <p:cNvPr id="22538" name="Picture 10" descr="Výsledok vyhľadávania obrázkov pre dopyt plyšové hracky včielka"/>
          <p:cNvPicPr>
            <a:picLocks noChangeAspect="1" noChangeArrowheads="1"/>
          </p:cNvPicPr>
          <p:nvPr/>
        </p:nvPicPr>
        <p:blipFill>
          <a:blip r:embed="rId7" cstate="print"/>
          <a:srcRect/>
          <a:stretch>
            <a:fillRect/>
          </a:stretch>
        </p:blipFill>
        <p:spPr bwMode="auto">
          <a:xfrm>
            <a:off x="6429388" y="3214686"/>
            <a:ext cx="2071670" cy="24432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ýsledok vyhľadávania obrázkov pre dopyt hracky plastove"/>
          <p:cNvPicPr>
            <a:picLocks noChangeAspect="1" noChangeArrowheads="1"/>
          </p:cNvPicPr>
          <p:nvPr/>
        </p:nvPicPr>
        <p:blipFill>
          <a:blip r:embed="rId2"/>
          <a:srcRect/>
          <a:stretch>
            <a:fillRect/>
          </a:stretch>
        </p:blipFill>
        <p:spPr bwMode="auto">
          <a:xfrm>
            <a:off x="357158" y="285728"/>
            <a:ext cx="1857358" cy="2476477"/>
          </a:xfrm>
          <a:prstGeom prst="rect">
            <a:avLst/>
          </a:prstGeom>
          <a:noFill/>
        </p:spPr>
      </p:pic>
      <p:pic>
        <p:nvPicPr>
          <p:cNvPr id="23556" name="Picture 4" descr="Výsledok vyhľadávania obrázkov pre dopyt hracky plastove"/>
          <p:cNvPicPr>
            <a:picLocks noChangeAspect="1" noChangeArrowheads="1"/>
          </p:cNvPicPr>
          <p:nvPr/>
        </p:nvPicPr>
        <p:blipFill>
          <a:blip r:embed="rId3"/>
          <a:srcRect/>
          <a:stretch>
            <a:fillRect/>
          </a:stretch>
        </p:blipFill>
        <p:spPr bwMode="auto">
          <a:xfrm>
            <a:off x="2571736" y="285728"/>
            <a:ext cx="3028950" cy="2105026"/>
          </a:xfrm>
          <a:prstGeom prst="rect">
            <a:avLst/>
          </a:prstGeom>
          <a:noFill/>
        </p:spPr>
      </p:pic>
      <p:pic>
        <p:nvPicPr>
          <p:cNvPr id="23558" name="Picture 6" descr="https://encrypted-tbn0.gstatic.com/images?q=tbn:ANd9GcRxVNZlnbDPbCjZUDG_WlR3p14L93YrUSkUNJ-lR_44IDyIjKSPjtV6icb9pGs9__R1Rq91cQ&amp;usqp=CAc"/>
          <p:cNvPicPr>
            <a:picLocks noChangeAspect="1" noChangeArrowheads="1"/>
          </p:cNvPicPr>
          <p:nvPr/>
        </p:nvPicPr>
        <p:blipFill>
          <a:blip r:embed="rId4"/>
          <a:srcRect/>
          <a:stretch>
            <a:fillRect/>
          </a:stretch>
        </p:blipFill>
        <p:spPr bwMode="auto">
          <a:xfrm>
            <a:off x="5715008" y="214290"/>
            <a:ext cx="1866900" cy="1209676"/>
          </a:xfrm>
          <a:prstGeom prst="rect">
            <a:avLst/>
          </a:prstGeom>
          <a:noFill/>
        </p:spPr>
      </p:pic>
      <p:pic>
        <p:nvPicPr>
          <p:cNvPr id="23560" name="Picture 8" descr="https://encrypted-tbn0.gstatic.com/images?q=tbn:ANd9GcRNa2lBtkGuLEeIOZX7kQqpZnN13omdX5p789zyeutYFnVOqk9YrE9Y3Re3tA&amp;usqp=CAc"/>
          <p:cNvPicPr>
            <a:picLocks noChangeAspect="1" noChangeArrowheads="1"/>
          </p:cNvPicPr>
          <p:nvPr/>
        </p:nvPicPr>
        <p:blipFill>
          <a:blip r:embed="rId5"/>
          <a:srcRect/>
          <a:stretch>
            <a:fillRect/>
          </a:stretch>
        </p:blipFill>
        <p:spPr bwMode="auto">
          <a:xfrm>
            <a:off x="7072330" y="1500174"/>
            <a:ext cx="1866900" cy="1866901"/>
          </a:xfrm>
          <a:prstGeom prst="rect">
            <a:avLst/>
          </a:prstGeom>
          <a:noFill/>
        </p:spPr>
      </p:pic>
      <p:sp>
        <p:nvSpPr>
          <p:cNvPr id="23564" name="AutoShape 12" descr="Výsledok vyhľadávania obrázkov pre dopyt hracky plastove le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3566" name="Picture 14" descr="Výsledok vyhľadávania obrázkov pre dopyt hracky plastove lego"/>
          <p:cNvPicPr>
            <a:picLocks noChangeAspect="1" noChangeArrowheads="1"/>
          </p:cNvPicPr>
          <p:nvPr/>
        </p:nvPicPr>
        <p:blipFill>
          <a:blip r:embed="rId6"/>
          <a:srcRect/>
          <a:stretch>
            <a:fillRect/>
          </a:stretch>
        </p:blipFill>
        <p:spPr bwMode="auto">
          <a:xfrm>
            <a:off x="285720" y="2857496"/>
            <a:ext cx="4071918" cy="2533638"/>
          </a:xfrm>
          <a:prstGeom prst="rect">
            <a:avLst/>
          </a:prstGeom>
          <a:noFill/>
        </p:spPr>
      </p:pic>
      <p:pic>
        <p:nvPicPr>
          <p:cNvPr id="23568" name="Picture 16" descr="Výsledok vyhľadávania obrázkov pre dopyt hracky plastove domcek"/>
          <p:cNvPicPr>
            <a:picLocks noChangeAspect="1" noChangeArrowheads="1"/>
          </p:cNvPicPr>
          <p:nvPr/>
        </p:nvPicPr>
        <p:blipFill>
          <a:blip r:embed="rId7"/>
          <a:srcRect/>
          <a:stretch>
            <a:fillRect/>
          </a:stretch>
        </p:blipFill>
        <p:spPr bwMode="auto">
          <a:xfrm>
            <a:off x="4572000" y="3429000"/>
            <a:ext cx="3219424" cy="3095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071670" y="428604"/>
            <a:ext cx="4990320" cy="58536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003">
            <a:schemeClr val="dk2"/>
          </a:fillRef>
          <a:effectRef idx="1">
            <a:schemeClr val="accent2"/>
          </a:effectRef>
          <a:fontRef idx="minor"/>
        </p:style>
        <p:txBody>
          <a:bodyPr lIns="90000" tIns="45000" rIns="90000" bIns="45000"/>
          <a:lstStyle/>
          <a:p>
            <a:pPr algn="ctr">
              <a:lnSpc>
                <a:spcPct val="100000"/>
              </a:lnSpc>
            </a:pPr>
            <a:r>
              <a:rPr lang="sk-SK" sz="2500" b="1" strike="noStrike" spc="-1" dirty="0">
                <a:solidFill>
                  <a:schemeClr val="accent1">
                    <a:lumMod val="75000"/>
                  </a:schemeClr>
                </a:solidFill>
                <a:latin typeface="DejaVu Sans" pitchFamily="34" charset="2"/>
                <a:ea typeface="DejaVu Sans" pitchFamily="34" charset="2"/>
                <a:cs typeface="DejaVu Sans" pitchFamily="34" charset="2"/>
              </a:rPr>
              <a:t>UTOROK</a:t>
            </a:r>
            <a:endParaRPr lang="sk-SK" sz="25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3" name="CustomShape 2"/>
          <p:cNvSpPr/>
          <p:nvPr/>
        </p:nvSpPr>
        <p:spPr>
          <a:xfrm>
            <a:off x="214282" y="1285860"/>
            <a:ext cx="8643998" cy="1610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lstStyle/>
          <a:p>
            <a:pPr algn="ctr">
              <a:lnSpc>
                <a:spcPct val="100000"/>
              </a:lnSpc>
            </a:pPr>
            <a:r>
              <a:rPr lang="sk-SK" sz="2800" b="1" strike="noStrike" spc="-1" dirty="0" smtClean="0">
                <a:solidFill>
                  <a:schemeClr val="accent1">
                    <a:lumMod val="75000"/>
                  </a:schemeClr>
                </a:solidFill>
                <a:latin typeface="DejaVu Sans" pitchFamily="34" charset="2"/>
                <a:ea typeface="DejaVu Sans" pitchFamily="34" charset="2"/>
                <a:cs typeface="DejaVu Sans" pitchFamily="34" charset="2"/>
              </a:rPr>
              <a:t>M/46</a:t>
            </a:r>
            <a:endParaRPr lang="sk-SK" sz="2800" b="0" strike="noStrike" spc="-1" dirty="0">
              <a:solidFill>
                <a:schemeClr val="accent1">
                  <a:lumMod val="75000"/>
                </a:schemeClr>
              </a:solidFill>
              <a:latin typeface="DejaVu Sans" pitchFamily="34" charset="2"/>
              <a:ea typeface="DejaVu Sans" pitchFamily="34" charset="2"/>
              <a:cs typeface="DejaVu Sans" pitchFamily="34" charset="2"/>
            </a:endParaRPr>
          </a:p>
          <a:p>
            <a:pPr algn="just">
              <a:lnSpc>
                <a:spcPct val="100000"/>
              </a:lnSpc>
            </a:pPr>
            <a:r>
              <a:rPr lang="sk-SK" sz="2800" strike="noStrike" spc="-1" dirty="0" smtClean="0">
                <a:solidFill>
                  <a:schemeClr val="accent1">
                    <a:lumMod val="75000"/>
                  </a:schemeClr>
                </a:solidFill>
                <a:latin typeface="DejaVu Sans" pitchFamily="34" charset="2"/>
                <a:ea typeface="DejaVu Sans" pitchFamily="34" charset="2"/>
                <a:cs typeface="DejaVu Sans" pitchFamily="34" charset="2"/>
              </a:rPr>
              <a:t>Vytvoriť pravidelnosť jednoduchej postupnosti 2 – 4 hračiek podľa pokynov.</a:t>
            </a:r>
            <a:endParaRPr lang="sk-SK" sz="280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2800" b="0" strike="noStrike" spc="-1" dirty="0">
              <a:latin typeface="Arial"/>
            </a:endParaRPr>
          </a:p>
        </p:txBody>
      </p:sp>
      <p:sp>
        <p:nvSpPr>
          <p:cNvPr id="4" name="CustomShape 3"/>
          <p:cNvSpPr/>
          <p:nvPr/>
        </p:nvSpPr>
        <p:spPr>
          <a:xfrm>
            <a:off x="214282" y="3071810"/>
            <a:ext cx="8715436" cy="3405756"/>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rgbClr val="FFFFFF"/>
            </a:solidFill>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sk-SK" sz="1800" b="0" u="sng" strike="noStrike" spc="-1" dirty="0">
                <a:solidFill>
                  <a:schemeClr val="accent1">
                    <a:lumMod val="75000"/>
                  </a:schemeClr>
                </a:solidFill>
                <a:uFillTx/>
                <a:latin typeface="DejaVu Sans" pitchFamily="34" charset="2"/>
                <a:ea typeface="DejaVu Sans" pitchFamily="34" charset="2"/>
                <a:cs typeface="DejaVu Sans" pitchFamily="34" charset="2"/>
              </a:rPr>
              <a:t>INŠTRUKCIE PRE DETI A RODIČOV:</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BUDEME POTREBOVAŤ:</a:t>
            </a:r>
          </a:p>
          <a:p>
            <a:pPr algn="ctr">
              <a:lnSpc>
                <a:spcPct val="100000"/>
              </a:lnSpc>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Pracovný list, </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nožnice.</a:t>
            </a:r>
          </a:p>
          <a:p>
            <a:pPr algn="ctr">
              <a:lnSpc>
                <a:spcPct val="100000"/>
              </a:lnSpc>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 </a:t>
            </a:r>
          </a:p>
          <a:p>
            <a:pPr marL="342900" indent="-342900" algn="ctr">
              <a:lnSpc>
                <a:spcPct val="100000"/>
              </a:lnSpc>
            </a:pPr>
            <a:r>
              <a:rPr lang="sk-SK" spc="-1" dirty="0" smtClean="0">
                <a:solidFill>
                  <a:schemeClr val="accent1">
                    <a:lumMod val="75000"/>
                  </a:schemeClr>
                </a:solidFill>
                <a:latin typeface="DejaVu Sans" pitchFamily="34" charset="2"/>
                <a:ea typeface="DejaVu Sans" pitchFamily="34" charset="2"/>
                <a:cs typeface="DejaVu Sans" pitchFamily="34" charset="2"/>
              </a:rPr>
              <a:t>V nasledujúcom </a:t>
            </a:r>
            <a:r>
              <a:rPr lang="sk-SK" spc="-1" dirty="0" err="1" smtClean="0">
                <a:solidFill>
                  <a:schemeClr val="accent1">
                    <a:lumMod val="75000"/>
                  </a:schemeClr>
                </a:solidFill>
                <a:latin typeface="DejaVu Sans" pitchFamily="34" charset="2"/>
                <a:ea typeface="DejaVu Sans" pitchFamily="34" charset="2"/>
                <a:cs typeface="DejaVu Sans" pitchFamily="34" charset="2"/>
              </a:rPr>
              <a:t>slaide</a:t>
            </a:r>
            <a:r>
              <a:rPr lang="sk-SK" spc="-1" dirty="0" smtClean="0">
                <a:solidFill>
                  <a:schemeClr val="accent1">
                    <a:lumMod val="75000"/>
                  </a:schemeClr>
                </a:solidFill>
                <a:latin typeface="DejaVu Sans" pitchFamily="34" charset="2"/>
                <a:ea typeface="DejaVu Sans" pitchFamily="34" charset="2"/>
                <a:cs typeface="DejaVu Sans" pitchFamily="34" charset="2"/>
              </a:rPr>
              <a:t> je pracovný list, ktorý je potrebné vytlačiť a rozstrihať. </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Po rozstrihaní bude vašou úlohou, milé deti, usporiadať jednotlivé obrázky znázorňujúce hračky nasledovne:</a:t>
            </a:r>
          </a:p>
          <a:p>
            <a:pPr marL="342900" indent="-342900" algn="ctr">
              <a:lnSpc>
                <a:spcPct val="100000"/>
              </a:lnSpc>
              <a:buAutoNum type="arabicPeriod"/>
            </a:pPr>
            <a:r>
              <a:rPr lang="sk-SK" spc="-1" dirty="0">
                <a:solidFill>
                  <a:schemeClr val="accent1">
                    <a:lumMod val="75000"/>
                  </a:schemeClr>
                </a:solidFill>
                <a:latin typeface="DejaVu Sans" pitchFamily="34" charset="2"/>
                <a:ea typeface="DejaVu Sans" pitchFamily="34" charset="2"/>
                <a:cs typeface="DejaVu Sans" pitchFamily="34" charset="2"/>
              </a:rPr>
              <a:t>A</a:t>
            </a:r>
            <a:r>
              <a:rPr lang="sk-SK" spc="-1" dirty="0" smtClean="0">
                <a:solidFill>
                  <a:schemeClr val="accent1">
                    <a:lumMod val="75000"/>
                  </a:schemeClr>
                </a:solidFill>
                <a:latin typeface="DejaVu Sans" pitchFamily="34" charset="2"/>
                <a:ea typeface="DejaVu Sans" pitchFamily="34" charset="2"/>
                <a:cs typeface="DejaVu Sans" pitchFamily="34" charset="2"/>
              </a:rPr>
              <a:t>uto, vláčik, macko, bábika, lopta.</a:t>
            </a:r>
          </a:p>
          <a:p>
            <a:pPr marL="342900" indent="-342900" algn="ctr">
              <a:lnSpc>
                <a:spcPct val="100000"/>
              </a:lnSpc>
              <a:buAutoNum type="arabicPeriod"/>
            </a:pPr>
            <a:r>
              <a:rPr lang="sk-SK" spc="-1" dirty="0" smtClean="0">
                <a:solidFill>
                  <a:schemeClr val="accent1">
                    <a:lumMod val="75000"/>
                  </a:schemeClr>
                </a:solidFill>
                <a:latin typeface="DejaVu Sans" pitchFamily="34" charset="2"/>
                <a:ea typeface="DejaVu Sans" pitchFamily="34" charset="2"/>
                <a:cs typeface="DejaVu Sans" pitchFamily="34" charset="2"/>
              </a:rPr>
              <a:t>Vláčik, auto, vláčik auto, vláčik.</a:t>
            </a:r>
          </a:p>
          <a:p>
            <a:pPr marL="342900" indent="-342900" algn="ctr">
              <a:lnSpc>
                <a:spcPct val="100000"/>
              </a:lnSpc>
              <a:buAutoNum type="arabicPeriod"/>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Macko, bábika, lopta, macko, bábika.</a:t>
            </a:r>
          </a:p>
          <a:p>
            <a:pPr marL="342900" indent="-342900" algn="ctr">
              <a:lnSpc>
                <a:spcPct val="100000"/>
              </a:lnSpc>
              <a:buAutoNum type="arabicPeriod"/>
            </a:pPr>
            <a:r>
              <a:rPr lang="sk-SK" spc="-1" dirty="0" smtClean="0">
                <a:solidFill>
                  <a:schemeClr val="accent1">
                    <a:lumMod val="75000"/>
                  </a:schemeClr>
                </a:solidFill>
                <a:latin typeface="DejaVu Sans" pitchFamily="34" charset="2"/>
                <a:ea typeface="DejaVu Sans" pitchFamily="34" charset="2"/>
                <a:cs typeface="DejaVu Sans" pitchFamily="34" charset="2"/>
              </a:rPr>
              <a:t>Lopta, lopta, auto, auto.</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latin typeface="Arial"/>
            </a:endParaRPr>
          </a:p>
          <a:p>
            <a:pPr algn="just">
              <a:lnSpc>
                <a:spcPct val="100000"/>
              </a:lnSpc>
            </a:pPr>
            <a:endParaRPr lang="sk-SK" sz="1800" b="0" strike="noStrike" spc="-1" dirty="0">
              <a:latin typeface="Arial"/>
            </a:endParaRPr>
          </a:p>
          <a:p>
            <a:pPr algn="ctr">
              <a:lnSpc>
                <a:spcPct val="100000"/>
              </a:lnSpc>
            </a:pPr>
            <a:endParaRPr lang="sk-SK" sz="1800" b="0" strike="noStrike" spc="-1" dirty="0">
              <a:latin typeface="Arial"/>
            </a:endParaRPr>
          </a:p>
          <a:p>
            <a:pPr algn="ctr">
              <a:lnSpc>
                <a:spcPct val="100000"/>
              </a:lnSpc>
            </a:pPr>
            <a:endParaRPr lang="sk-SK" sz="1800" b="0" strike="noStrike" spc="-1" dirty="0">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928794" y="571480"/>
            <a:ext cx="4929221"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2071670" y="357166"/>
            <a:ext cx="4990320" cy="58536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003">
            <a:schemeClr val="dk2"/>
          </a:fillRef>
          <a:effectRef idx="1">
            <a:schemeClr val="accent2"/>
          </a:effectRef>
          <a:fontRef idx="minor"/>
        </p:style>
        <p:txBody>
          <a:bodyPr lIns="90000" tIns="45000" rIns="90000" bIns="45000"/>
          <a:lstStyle/>
          <a:p>
            <a:pPr algn="ctr">
              <a:lnSpc>
                <a:spcPct val="100000"/>
              </a:lnSpc>
            </a:pPr>
            <a:r>
              <a:rPr lang="sk-SK" sz="2500" b="1" strike="noStrike" spc="-1" dirty="0">
                <a:solidFill>
                  <a:schemeClr val="accent1">
                    <a:lumMod val="75000"/>
                  </a:schemeClr>
                </a:solidFill>
                <a:latin typeface="DejaVu Sans" pitchFamily="34" charset="2"/>
                <a:ea typeface="DejaVu Sans" pitchFamily="34" charset="2"/>
                <a:cs typeface="DejaVu Sans" pitchFamily="34" charset="2"/>
              </a:rPr>
              <a:t>STREDA</a:t>
            </a:r>
            <a:endParaRPr lang="sk-SK" sz="25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3" name="CustomShape 2"/>
          <p:cNvSpPr/>
          <p:nvPr/>
        </p:nvSpPr>
        <p:spPr>
          <a:xfrm>
            <a:off x="428596" y="1214422"/>
            <a:ext cx="8358246" cy="161064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lIns="90000" tIns="45000" rIns="90000" bIns="45000"/>
          <a:lstStyle/>
          <a:p>
            <a:pPr algn="ctr">
              <a:lnSpc>
                <a:spcPct val="100000"/>
              </a:lnSpc>
            </a:pPr>
            <a:r>
              <a:rPr lang="sk-SK" sz="2800" b="1" spc="-1" dirty="0" smtClean="0">
                <a:solidFill>
                  <a:schemeClr val="accent1">
                    <a:lumMod val="75000"/>
                  </a:schemeClr>
                </a:solidFill>
                <a:latin typeface="DejaVu Sans" pitchFamily="34" charset="2"/>
                <a:ea typeface="DejaVu Sans" pitchFamily="34" charset="2"/>
                <a:cs typeface="DejaVu Sans" pitchFamily="34" charset="2"/>
              </a:rPr>
              <a:t>UaK/136</a:t>
            </a:r>
          </a:p>
          <a:p>
            <a:pPr algn="ctr">
              <a:lnSpc>
                <a:spcPct val="100000"/>
              </a:lnSpc>
            </a:pPr>
            <a:r>
              <a:rPr lang="sk-SK" sz="2800" b="0" strike="noStrike" spc="-1" dirty="0" smtClean="0">
                <a:solidFill>
                  <a:schemeClr val="accent1">
                    <a:lumMod val="75000"/>
                  </a:schemeClr>
                </a:solidFill>
                <a:latin typeface="DejaVu Sans" pitchFamily="34" charset="2"/>
                <a:ea typeface="DejaVu Sans" pitchFamily="34" charset="2"/>
                <a:cs typeface="DejaVu Sans" pitchFamily="34" charset="2"/>
              </a:rPr>
              <a:t>Spievať s radosťou ľudové, detské umelé piesne.</a:t>
            </a:r>
            <a:endParaRPr lang="sk-SK" sz="2800" b="0" strike="noStrike" spc="-1" dirty="0">
              <a:solidFill>
                <a:schemeClr val="accent1">
                  <a:lumMod val="75000"/>
                </a:schemeClr>
              </a:solidFill>
              <a:latin typeface="DejaVu Sans" pitchFamily="34" charset="2"/>
              <a:ea typeface="DejaVu Sans" pitchFamily="34" charset="2"/>
              <a:cs typeface="DejaVu Sans" pitchFamily="34" charset="2"/>
            </a:endParaRPr>
          </a:p>
        </p:txBody>
      </p:sp>
      <p:sp>
        <p:nvSpPr>
          <p:cNvPr id="4" name="CustomShape 3"/>
          <p:cNvSpPr/>
          <p:nvPr/>
        </p:nvSpPr>
        <p:spPr>
          <a:xfrm>
            <a:off x="503640" y="3023280"/>
            <a:ext cx="8283202" cy="2446200"/>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rgbClr val="FFFFFF"/>
            </a:solidFill>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sk-SK" sz="1800" b="0" u="sng" strike="noStrike" spc="-1" dirty="0">
                <a:solidFill>
                  <a:schemeClr val="accent1">
                    <a:lumMod val="75000"/>
                  </a:schemeClr>
                </a:solidFill>
                <a:uFillTx/>
                <a:latin typeface="DejaVu Sans" pitchFamily="34" charset="2"/>
                <a:ea typeface="DejaVu Sans" pitchFamily="34" charset="2"/>
                <a:cs typeface="DejaVu Sans" pitchFamily="34" charset="2"/>
              </a:rPr>
              <a:t>INŠTRUKCIE PRE DETI A RODIČOV:</a:t>
            </a: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endParaRPr lang="sk-SK" sz="1800" b="0" strike="noStrike" spc="-1" dirty="0">
              <a:solidFill>
                <a:schemeClr val="accent1">
                  <a:lumMod val="75000"/>
                </a:schemeClr>
              </a:solidFill>
              <a:latin typeface="DejaVu Sans" pitchFamily="34" charset="2"/>
              <a:ea typeface="DejaVu Sans" pitchFamily="34" charset="2"/>
              <a:cs typeface="DejaVu Sans" pitchFamily="34" charset="2"/>
            </a:endParaRPr>
          </a:p>
          <a:p>
            <a:pPr algn="ctr">
              <a:lnSpc>
                <a:spcPct val="100000"/>
              </a:lnSpc>
            </a:pPr>
            <a:r>
              <a:rPr lang="sk-SK" sz="1800" b="0" strike="noStrike" spc="-1" dirty="0">
                <a:solidFill>
                  <a:schemeClr val="accent1">
                    <a:lumMod val="75000"/>
                  </a:schemeClr>
                </a:solidFill>
                <a:latin typeface="DejaVu Sans" pitchFamily="34" charset="2"/>
                <a:ea typeface="DejaVu Sans" pitchFamily="34" charset="2"/>
                <a:cs typeface="DejaVu Sans" pitchFamily="34" charset="2"/>
              </a:rPr>
              <a:t>BUDEME POTREBOVAŤ:</a:t>
            </a:r>
          </a:p>
          <a:p>
            <a:pPr algn="ctr">
              <a:lnSpc>
                <a:spcPct val="100000"/>
              </a:lnSpc>
            </a:pP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Príbeh o hračkách. . Pieseň „Cesta poriadková: Spievanka a </a:t>
            </a:r>
            <a:r>
              <a:rPr lang="sk-SK" sz="1800" b="0" strike="noStrike" spc="-1" dirty="0" err="1" smtClean="0">
                <a:solidFill>
                  <a:schemeClr val="accent1">
                    <a:lumMod val="75000"/>
                  </a:schemeClr>
                </a:solidFill>
                <a:latin typeface="DejaVu Sans" pitchFamily="34" charset="2"/>
                <a:ea typeface="DejaVu Sans" pitchFamily="34" charset="2"/>
                <a:cs typeface="DejaVu Sans" pitchFamily="34" charset="2"/>
              </a:rPr>
              <a:t>Zahrajko</a:t>
            </a:r>
            <a:r>
              <a:rPr lang="sk-SK" sz="1800" b="0" strike="noStrike" spc="-1" dirty="0" smtClean="0">
                <a:solidFill>
                  <a:schemeClr val="accent1">
                    <a:lumMod val="75000"/>
                  </a:schemeClr>
                </a:solidFill>
                <a:latin typeface="DejaVu Sans" pitchFamily="34" charset="2"/>
                <a:ea typeface="DejaVu Sans" pitchFamily="34" charset="2"/>
                <a:cs typeface="DejaVu Sans" pitchFamily="34" charset="2"/>
              </a:rPr>
              <a:t>“. Dobrú náladu. </a:t>
            </a:r>
          </a:p>
          <a:p>
            <a:pPr algn="ctr">
              <a:lnSpc>
                <a:spcPct val="100000"/>
              </a:lnSpc>
            </a:pPr>
            <a:endParaRPr lang="sk-SK" spc="-1" dirty="0">
              <a:solidFill>
                <a:srgbClr val="FFFFFF"/>
              </a:solidFill>
              <a:latin typeface="Arial"/>
              <a:ea typeface="DejaVu Sans"/>
            </a:endParaRPr>
          </a:p>
          <a:p>
            <a:pPr algn="ctr">
              <a:lnSpc>
                <a:spcPct val="100000"/>
              </a:lnSpc>
            </a:pPr>
            <a:endParaRPr lang="sk-SK" sz="1800" b="0" strike="noStrike" spc="-1" dirty="0">
              <a:latin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469</Words>
  <Application>Microsoft Office PowerPoint</Application>
  <PresentationFormat>Prezentácia na obrazovke (4:3)</PresentationFormat>
  <Paragraphs>96</Paragraphs>
  <Slides>16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16</vt:i4>
      </vt:variant>
    </vt:vector>
  </HeadingPairs>
  <TitlesOfParts>
    <vt:vector size="21" baseType="lpstr">
      <vt:lpstr>Arial</vt:lpstr>
      <vt:lpstr>Calibri</vt:lpstr>
      <vt:lpstr>DejaVu Sans</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PC</dc:creator>
  <cp:lastModifiedBy>Skola</cp:lastModifiedBy>
  <cp:revision>15</cp:revision>
  <dcterms:created xsi:type="dcterms:W3CDTF">2021-02-14T15:13:44Z</dcterms:created>
  <dcterms:modified xsi:type="dcterms:W3CDTF">2021-04-08T07:58:51Z</dcterms:modified>
</cp:coreProperties>
</file>