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66" r:id="rId13"/>
    <p:sldId id="297" r:id="rId14"/>
    <p:sldId id="268" r:id="rId15"/>
    <p:sldId id="269" r:id="rId16"/>
    <p:sldId id="295" r:id="rId17"/>
    <p:sldId id="270" r:id="rId18"/>
    <p:sldId id="271" r:id="rId19"/>
    <p:sldId id="300" r:id="rId20"/>
    <p:sldId id="313" r:id="rId21"/>
    <p:sldId id="301" r:id="rId22"/>
    <p:sldId id="329" r:id="rId23"/>
    <p:sldId id="272" r:id="rId24"/>
    <p:sldId id="299" r:id="rId25"/>
    <p:sldId id="298" r:id="rId26"/>
    <p:sldId id="303" r:id="rId27"/>
    <p:sldId id="302" r:id="rId28"/>
    <p:sldId id="273" r:id="rId29"/>
    <p:sldId id="293" r:id="rId30"/>
    <p:sldId id="274" r:id="rId31"/>
    <p:sldId id="296" r:id="rId32"/>
    <p:sldId id="275" r:id="rId33"/>
    <p:sldId id="305" r:id="rId34"/>
    <p:sldId id="306" r:id="rId35"/>
    <p:sldId id="276" r:id="rId36"/>
    <p:sldId id="308" r:id="rId37"/>
    <p:sldId id="309" r:id="rId38"/>
    <p:sldId id="310" r:id="rId39"/>
    <p:sldId id="311" r:id="rId40"/>
    <p:sldId id="312" r:id="rId41"/>
    <p:sldId id="278" r:id="rId42"/>
    <p:sldId id="279" r:id="rId43"/>
    <p:sldId id="280" r:id="rId44"/>
    <p:sldId id="281" r:id="rId45"/>
    <p:sldId id="307" r:id="rId46"/>
    <p:sldId id="282" r:id="rId47"/>
    <p:sldId id="291" r:id="rId48"/>
    <p:sldId id="284" r:id="rId49"/>
    <p:sldId id="285" r:id="rId50"/>
    <p:sldId id="315" r:id="rId51"/>
    <p:sldId id="286" r:id="rId52"/>
    <p:sldId id="287" r:id="rId53"/>
    <p:sldId id="290" r:id="rId54"/>
    <p:sldId id="292" r:id="rId55"/>
    <p:sldId id="294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4660"/>
  </p:normalViewPr>
  <p:slideViewPr>
    <p:cSldViewPr>
      <p:cViewPr varScale="1">
        <p:scale>
          <a:sx n="83" d="100"/>
          <a:sy n="83" d="100"/>
        </p:scale>
        <p:origin x="-148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E96E4-1133-4E82-9494-97849ABD755F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94391-4276-4140-817B-E14E70F83B4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6AFC-F5C1-4217-AE19-78745C662943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4391-4276-4140-817B-E14E70F83B49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94391-4276-4140-817B-E14E70F83B49}" type="slidenum">
              <a:rPr lang="pl-PL" smtClean="0"/>
              <a:pPr/>
              <a:t>54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IPA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5877272"/>
            <a:ext cx="765808" cy="75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 descr="malta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5673260"/>
            <a:ext cx="1184740" cy="118474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6408712" cy="108012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3200" b="1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3200" b="1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3200" b="1" dirty="0">
              <a:solidFill>
                <a:srgbClr val="008000"/>
              </a:solidFill>
              <a:latin typeface="Segoe Print" pitchFamily="2" charset="0"/>
            </a:endParaRPr>
          </a:p>
        </p:txBody>
      </p:sp>
      <p:pic>
        <p:nvPicPr>
          <p:cNvPr id="4" name="Obraz 3" descr="Logo_MON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2" y="332656"/>
            <a:ext cx="1376080" cy="1412776"/>
          </a:xfrm>
          <a:prstGeom prst="rect">
            <a:avLst/>
          </a:prstGeom>
        </p:spPr>
      </p:pic>
      <p:pic>
        <p:nvPicPr>
          <p:cNvPr id="5" name="Obraz 4" descr="BdsZZR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1772816"/>
            <a:ext cx="1433314" cy="143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SPO_KADET_3 (1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5085184"/>
            <a:ext cx="1409720" cy="1196752"/>
          </a:xfrm>
          <a:prstGeom prst="rect">
            <a:avLst/>
          </a:prstGeom>
        </p:spPr>
      </p:pic>
      <p:pic>
        <p:nvPicPr>
          <p:cNvPr id="7" name="Obraz 6" descr="logo_l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3356992"/>
            <a:ext cx="1486244" cy="1401316"/>
          </a:xfrm>
          <a:prstGeom prst="rect">
            <a:avLst/>
          </a:prstGeom>
        </p:spPr>
      </p:pic>
      <p:pic>
        <p:nvPicPr>
          <p:cNvPr id="8" name="Obraz 7" descr="logo_cwk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2204864"/>
            <a:ext cx="4159478" cy="1584176"/>
          </a:xfrm>
          <a:prstGeom prst="rect">
            <a:avLst/>
          </a:prstGeom>
        </p:spPr>
      </p:pic>
      <p:pic>
        <p:nvPicPr>
          <p:cNvPr id="9" name="Obraz 8" descr="opw_znak_cz-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32040" y="2060848"/>
            <a:ext cx="1800200" cy="1800200"/>
          </a:xfrm>
          <a:prstGeom prst="rect">
            <a:avLst/>
          </a:prstGeom>
        </p:spPr>
      </p:pic>
      <p:pic>
        <p:nvPicPr>
          <p:cNvPr id="10" name="Obraz 9" descr="5bdow_lo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9552" y="4869160"/>
            <a:ext cx="874776" cy="85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1200px-Logo-psp-nowe-wrzesien-2017.svg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0262" y="5805264"/>
            <a:ext cx="704426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gorka_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56176" y="5157192"/>
            <a:ext cx="1011116" cy="74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az 17" descr="SW_log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1840" y="5853182"/>
            <a:ext cx="1191766" cy="79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 descr="WSzW_logo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491880" y="4725144"/>
            <a:ext cx="1073274" cy="107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az 19" descr="wku_logo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72000" y="4941168"/>
            <a:ext cx="722097" cy="851168"/>
          </a:xfrm>
          <a:prstGeom prst="rect">
            <a:avLst/>
          </a:prstGeom>
        </p:spPr>
      </p:pic>
      <p:pic>
        <p:nvPicPr>
          <p:cNvPr id="21" name="Obraz 20" descr="Przelom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84168" y="5949280"/>
            <a:ext cx="1238259" cy="401196"/>
          </a:xfrm>
          <a:prstGeom prst="rect">
            <a:avLst/>
          </a:prstGeom>
        </p:spPr>
      </p:pic>
      <p:pic>
        <p:nvPicPr>
          <p:cNvPr id="22" name="Obraz 21" descr="oznaka_rozpoznawcza_11_mbot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27784" y="4941168"/>
            <a:ext cx="836712" cy="836712"/>
          </a:xfrm>
          <a:prstGeom prst="rect">
            <a:avLst/>
          </a:prstGeom>
        </p:spPr>
      </p:pic>
      <p:pic>
        <p:nvPicPr>
          <p:cNvPr id="16" name="Obraz 15" descr="kpp_chrzanow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03648" y="5877272"/>
            <a:ext cx="764704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 descr="6bdow_logo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619672" y="4941168"/>
            <a:ext cx="785242" cy="78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5760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2800" dirty="0">
              <a:solidFill>
                <a:srgbClr val="008000"/>
              </a:solidFill>
              <a:latin typeface="Segoe Print" pitchFamily="2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99592" y="14127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Jednostki Patronackie:</a:t>
            </a:r>
          </a:p>
        </p:txBody>
      </p:sp>
      <p:pic>
        <p:nvPicPr>
          <p:cNvPr id="5" name="Obraz 4" descr="5bdow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916832"/>
            <a:ext cx="1391433" cy="135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987824" y="2204864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5 Batalion Dowodzenia im. gen. broni Stanisława HALLERA w Krakowie</a:t>
            </a:r>
            <a:endParaRPr lang="pl-PL" dirty="0"/>
          </a:p>
        </p:txBody>
      </p:sp>
      <p:pic>
        <p:nvPicPr>
          <p:cNvPr id="8" name="Obraz 7" descr="6bdow1_WLFaiO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473358"/>
            <a:ext cx="1440160" cy="1417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11_MBOT_oznk_rozp_(2019)_mundur_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5085184"/>
            <a:ext cx="1468733" cy="1366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3059832" y="357301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6 Batalion Dowodzenia im. gen. broni Józefa KUROPIESKI </a:t>
            </a:r>
            <a:br>
              <a:rPr lang="pl-PL" dirty="0" smtClean="0"/>
            </a:br>
            <a:r>
              <a:rPr lang="pl-PL" dirty="0" smtClean="0"/>
              <a:t>w Krakowie</a:t>
            </a:r>
          </a:p>
          <a:p>
            <a:pPr algn="ctr"/>
            <a:r>
              <a:rPr lang="pl-PL" i="1" dirty="0" smtClean="0"/>
              <a:t>Jednostka Patronacka Certyfikowanych Wojskowych Klas Mundurowych</a:t>
            </a:r>
            <a:endParaRPr lang="pl-PL" i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059832" y="5157192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11 Małopolska Brygada Obrony Terytorialnej w Krakowie</a:t>
            </a:r>
          </a:p>
          <a:p>
            <a:pPr algn="ctr"/>
            <a:r>
              <a:rPr lang="pl-PL" dirty="0" smtClean="0"/>
              <a:t>111 Batalion Lekkiej Piechoty w Krakowie</a:t>
            </a:r>
          </a:p>
          <a:p>
            <a:pPr algn="ctr"/>
            <a:r>
              <a:rPr lang="pl-PL" i="1" dirty="0" smtClean="0"/>
              <a:t>Jednostka Patronacka Oddziałów Przygotowania Wojskowego</a:t>
            </a:r>
            <a:endParaRPr lang="pl-PL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635080" cy="43204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>
              <a:solidFill>
                <a:srgbClr val="008000"/>
              </a:solidFill>
              <a:latin typeface="Segoe Print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5157192"/>
            <a:ext cx="3851920" cy="792088"/>
          </a:xfrm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pl-PL" sz="2000" dirty="0" smtClean="0"/>
              <a:t>27.04.2012 rok – Uroczyste poświęcenie Sztandaru Szkoły</a:t>
            </a:r>
          </a:p>
          <a:p>
            <a:endParaRPr lang="pl-PL" u="sng" dirty="0"/>
          </a:p>
        </p:txBody>
      </p:sp>
      <p:pic>
        <p:nvPicPr>
          <p:cNvPr id="4" name="Symbol zastępczy zawartości 3" descr="DSC_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5701079" cy="3816424"/>
          </a:xfrm>
          <a:prstGeom prst="rect">
            <a:avLst/>
          </a:prstGeom>
        </p:spPr>
      </p:pic>
      <p:pic>
        <p:nvPicPr>
          <p:cNvPr id="5" name="Obraz 4" descr="sztnadar__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320470"/>
            <a:ext cx="3293698" cy="2204873"/>
          </a:xfrm>
          <a:prstGeom prst="rect">
            <a:avLst/>
          </a:prstGeom>
        </p:spPr>
      </p:pic>
      <p:pic>
        <p:nvPicPr>
          <p:cNvPr id="6" name="Obraz 5" descr="logo_l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484784"/>
            <a:ext cx="1909304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5760640" cy="723920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980728"/>
            <a:ext cx="8443664" cy="2376264"/>
          </a:xfrm>
        </p:spPr>
        <p:txBody>
          <a:bodyPr>
            <a:normAutofit/>
          </a:bodyPr>
          <a:lstStyle/>
          <a:p>
            <a:r>
              <a:rPr lang="pl-PL" sz="2500" i="1" u="sng" dirty="0" smtClean="0"/>
              <a:t>Ważne wydarzenia, których organizację lub udział staramy się celebrować każdego roku:</a:t>
            </a:r>
            <a:endParaRPr lang="pl-PL" sz="2500" dirty="0" smtClean="0"/>
          </a:p>
          <a:p>
            <a:r>
              <a:rPr lang="pl-PL" sz="2500" dirty="0" smtClean="0"/>
              <a:t>      </a:t>
            </a:r>
            <a:r>
              <a:rPr lang="pl-PL" sz="2000" b="1" u="sng" dirty="0" smtClean="0"/>
              <a:t>Ślubowanie uczniów klas mundurowych</a:t>
            </a:r>
          </a:p>
          <a:p>
            <a:r>
              <a:rPr lang="pl-PL" sz="2000" dirty="0" smtClean="0"/>
              <a:t>Pierwsze ślubowanie odbyło się w listopadzie 2011 roku w budynku szkoły.</a:t>
            </a:r>
          </a:p>
          <a:p>
            <a:r>
              <a:rPr lang="pl-PL" sz="2000" dirty="0" smtClean="0"/>
              <a:t>Od 2012 roku ślubowanie uczniów klas mundurowych ma miejsce podczas Gminnych Obchodów Narodowego Święta Niepodległości</a:t>
            </a:r>
          </a:p>
        </p:txBody>
      </p:sp>
      <p:sp>
        <p:nvSpPr>
          <p:cNvPr id="4" name="Strzałka w prawo 3"/>
          <p:cNvSpPr/>
          <p:nvPr/>
        </p:nvSpPr>
        <p:spPr>
          <a:xfrm>
            <a:off x="611560" y="3789040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501008"/>
            <a:ext cx="5558764" cy="294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059016" cy="1143000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18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304800" y="1554163"/>
            <a:ext cx="8624918" cy="874705"/>
          </a:xfrm>
        </p:spPr>
        <p:txBody>
          <a:bodyPr>
            <a:normAutofit/>
          </a:bodyPr>
          <a:lstStyle/>
          <a:p>
            <a:r>
              <a:rPr lang="pl-PL" sz="2000" dirty="0" smtClean="0"/>
              <a:t>Od 2012 roku tradycją stało się ślubowanie uczniów pierwszych klas mundurowych na Rynku w Trzebini.</a:t>
            </a:r>
            <a:endParaRPr lang="pl-PL" sz="2000" dirty="0"/>
          </a:p>
        </p:txBody>
      </p:sp>
      <p:pic>
        <p:nvPicPr>
          <p:cNvPr id="8" name="Symbol zastępczy zawartości 3" descr="Przysięga 11 XI 201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409577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Przysięga 11 XI 2017 (3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564904"/>
            <a:ext cx="4095777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5328592" cy="838200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20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20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00174"/>
            <a:ext cx="8839200" cy="1731961"/>
          </a:xfrm>
        </p:spPr>
        <p:txBody>
          <a:bodyPr/>
          <a:lstStyle/>
          <a:p>
            <a:r>
              <a:rPr lang="pl-PL" dirty="0" smtClean="0"/>
              <a:t>      </a:t>
            </a:r>
            <a:r>
              <a:rPr lang="pl-PL" sz="2000" b="1" u="sng" dirty="0" smtClean="0"/>
              <a:t>Nasz Festiwal</a:t>
            </a:r>
          </a:p>
          <a:p>
            <a:r>
              <a:rPr lang="pl-PL" sz="2000" dirty="0" smtClean="0"/>
              <a:t>09.05.2012 rok – I Powiatowy Konkurs Piosenki Żołnierskiej i Patriotycznej</a:t>
            </a:r>
          </a:p>
          <a:p>
            <a:r>
              <a:rPr lang="pl-PL" sz="2000" dirty="0" smtClean="0"/>
              <a:t>od 2014 roku – Festiwal Piosenki Żołnierskiej i Patriotycznej objął honorowym patronatem Małopolski Kurator Oświaty</a:t>
            </a:r>
          </a:p>
          <a:p>
            <a:endParaRPr lang="pl-PL" sz="2000" dirty="0"/>
          </a:p>
        </p:txBody>
      </p:sp>
      <p:sp>
        <p:nvSpPr>
          <p:cNvPr id="5" name="Strzałka w prawo 4"/>
          <p:cNvSpPr/>
          <p:nvPr/>
        </p:nvSpPr>
        <p:spPr>
          <a:xfrm>
            <a:off x="428596" y="1643050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122138165_1677886622384695_699135441571165954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465156"/>
            <a:ext cx="5572164" cy="3138607"/>
          </a:xfrm>
          <a:prstGeom prst="rect">
            <a:avLst/>
          </a:prstGeom>
        </p:spPr>
      </p:pic>
      <p:pic>
        <p:nvPicPr>
          <p:cNvPr id="1026" name="Picture 2" descr="C:\Users\Lenovo\AppData\Local\Microsoft\Windows\INetCache\IE\IJL79H5G\note-349441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3571876"/>
            <a:ext cx="881352" cy="1500174"/>
          </a:xfrm>
          <a:prstGeom prst="rect">
            <a:avLst/>
          </a:prstGeom>
          <a:noFill/>
        </p:spPr>
      </p:pic>
      <p:pic>
        <p:nvPicPr>
          <p:cNvPr id="7" name="Picture 2" descr="C:\Users\Lenovo\AppData\Local\Microsoft\Windows\INetCache\IE\IJL79H5G\note-349441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4500570"/>
            <a:ext cx="881352" cy="1500174"/>
          </a:xfrm>
          <a:prstGeom prst="rect">
            <a:avLst/>
          </a:prstGeom>
          <a:noFill/>
        </p:spPr>
      </p:pic>
      <p:pic>
        <p:nvPicPr>
          <p:cNvPr id="8" name="Picture 2" descr="C:\Users\Lenovo\AppData\Local\Microsoft\Windows\INetCache\IE\IJL79H5G\note-349441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29000"/>
            <a:ext cx="881352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5" name="Obraz 4" descr="X_Festiwal_Piosenki_Zolnierskiej_Patriotycznej_2020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412776"/>
            <a:ext cx="3071834" cy="428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Lenovo\AppData\Local\Microsoft\Windows\INetCache\IE\8FOSACJ2\2017-08-16-07-54-21-1000x66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429132"/>
            <a:ext cx="3357586" cy="223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Lenovo\AppData\Local\Microsoft\Windows\INetCache\IE\IJL79H5G\note-349441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000636"/>
            <a:ext cx="428628" cy="729580"/>
          </a:xfrm>
          <a:prstGeom prst="rect">
            <a:avLst/>
          </a:prstGeom>
          <a:noFill/>
        </p:spPr>
      </p:pic>
      <p:pic>
        <p:nvPicPr>
          <p:cNvPr id="7" name="Picture 2" descr="C:\Users\Lenovo\AppData\Local\Microsoft\Windows\INetCache\IE\IJL79H5G\note-349441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500570"/>
            <a:ext cx="503638" cy="857256"/>
          </a:xfrm>
          <a:prstGeom prst="rect">
            <a:avLst/>
          </a:prstGeom>
          <a:noFill/>
        </p:spPr>
      </p:pic>
      <p:pic>
        <p:nvPicPr>
          <p:cNvPr id="8" name="Obraz 7" descr="Festiwal_Czasza_2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124744"/>
            <a:ext cx="4680012" cy="312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131024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2m_zesp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3322679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 descr="12349514_10204178275977617_536809297_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364422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 descr="Beg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786190"/>
            <a:ext cx="3429024" cy="2940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 descr="Festiwal_Czasza_2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077072"/>
            <a:ext cx="364333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5256584" cy="92211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96752"/>
            <a:ext cx="6427440" cy="201793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sz="2000" b="1" dirty="0" smtClean="0"/>
              <a:t>   </a:t>
            </a:r>
            <a:r>
              <a:rPr lang="pl-PL" sz="2000" b="1" u="sng" dirty="0" smtClean="0"/>
              <a:t>        </a:t>
            </a:r>
            <a:r>
              <a:rPr lang="pl-PL" sz="2000" b="1" dirty="0" smtClean="0"/>
              <a:t>          </a:t>
            </a:r>
            <a:r>
              <a:rPr lang="pl-PL" sz="2000" b="1" u="sng" dirty="0" smtClean="0"/>
              <a:t> Dzień Kadeta</a:t>
            </a:r>
          </a:p>
          <a:p>
            <a:pPr>
              <a:buNone/>
            </a:pPr>
            <a:endParaRPr lang="pl-PL" sz="2000" dirty="0" smtClean="0"/>
          </a:p>
          <a:p>
            <a:r>
              <a:rPr lang="pl-PL" sz="2000" dirty="0" smtClean="0"/>
              <a:t>W latach 2012 – 2014 organizowaliśmy Dzień Otwarty Liceum</a:t>
            </a:r>
          </a:p>
          <a:p>
            <a:r>
              <a:rPr lang="pl-PL" sz="2000" dirty="0" smtClean="0"/>
              <a:t>W latach 2014 - 2015 organizowaliśmy obok Dnia Otwartego </a:t>
            </a:r>
            <a:br>
              <a:rPr lang="pl-PL" sz="2000" dirty="0" smtClean="0"/>
            </a:br>
            <a:r>
              <a:rPr lang="pl-PL" sz="2000" dirty="0" smtClean="0"/>
              <a:t>Piknik Zwycięstwa na Rynku w Trzebini.</a:t>
            </a:r>
          </a:p>
          <a:p>
            <a:r>
              <a:rPr lang="pl-PL" sz="2000" dirty="0" smtClean="0"/>
              <a:t>Od 2016 roku Piknik Zwycięstwa został zastąpiony </a:t>
            </a:r>
            <a:br>
              <a:rPr lang="pl-PL" sz="2000" dirty="0" smtClean="0"/>
            </a:br>
            <a:r>
              <a:rPr lang="pl-PL" sz="2000" dirty="0" smtClean="0"/>
              <a:t>Dniem Kadeta i połączony z Dniem Otwartym Szkoły.</a:t>
            </a:r>
            <a:endParaRPr lang="pl-PL" sz="2000" dirty="0"/>
          </a:p>
        </p:txBody>
      </p:sp>
      <p:sp>
        <p:nvSpPr>
          <p:cNvPr id="6" name="Strzałka w prawo 5"/>
          <p:cNvSpPr/>
          <p:nvPr/>
        </p:nvSpPr>
        <p:spPr>
          <a:xfrm>
            <a:off x="539552" y="1196752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dk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573016"/>
            <a:ext cx="4320611" cy="2547360"/>
          </a:xfrm>
          <a:prstGeom prst="rect">
            <a:avLst/>
          </a:prstGeom>
        </p:spPr>
      </p:pic>
      <p:pic>
        <p:nvPicPr>
          <p:cNvPr id="8" name="Obraz 7" descr="Ziemniaczysko 2017 (1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980728"/>
            <a:ext cx="2085714" cy="2780952"/>
          </a:xfrm>
          <a:prstGeom prst="rect">
            <a:avLst/>
          </a:prstGeom>
        </p:spPr>
      </p:pic>
      <p:pic>
        <p:nvPicPr>
          <p:cNvPr id="7" name="Obraz 6" descr="2D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005064"/>
            <a:ext cx="4216660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698976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1800" dirty="0"/>
          </a:p>
        </p:txBody>
      </p:sp>
      <p:pic>
        <p:nvPicPr>
          <p:cNvPr id="4" name="Symbol zastępczy zawartości 3" descr="DSCN975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2952770" cy="2214578"/>
          </a:xfrm>
        </p:spPr>
      </p:pic>
      <p:pic>
        <p:nvPicPr>
          <p:cNvPr id="5" name="Obraz 4" descr="Dzień kadeta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196752"/>
            <a:ext cx="3943875" cy="2214578"/>
          </a:xfrm>
          <a:prstGeom prst="rect">
            <a:avLst/>
          </a:prstGeom>
        </p:spPr>
      </p:pic>
      <p:pic>
        <p:nvPicPr>
          <p:cNvPr id="6" name="Obraz 5" descr="III Powiatwy Dzień Kadeta 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3786190"/>
            <a:ext cx="6000792" cy="2912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203032" cy="86895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1800" dirty="0"/>
          </a:p>
        </p:txBody>
      </p:sp>
      <p:pic>
        <p:nvPicPr>
          <p:cNvPr id="6" name="Obraz 5" descr="III Powiatwy Dzień Kadeta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340768"/>
            <a:ext cx="5725758" cy="5253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6779096" cy="280831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pl-PL" sz="2200" dirty="0" smtClean="0">
              <a:latin typeface="Book Antiqua" pitchFamily="18" charset="0"/>
            </a:endParaRPr>
          </a:p>
          <a:p>
            <a:pPr algn="ctr">
              <a:buNone/>
            </a:pPr>
            <a:r>
              <a:rPr lang="pl-PL" sz="1600" dirty="0" smtClean="0">
                <a:latin typeface="Book Antiqua" pitchFamily="18" charset="0"/>
              </a:rPr>
              <a:t>Dziękujemy wszystkim, którzy od początku istnienia klas mundurowych przyczynili się do rozwoju Szkoły. Dziękujemy za każdą wskazówkę, dobrą radę i pomoc oraz otwartość na proponowane przez nas rozwiązania </a:t>
            </a:r>
            <a:br>
              <a:rPr lang="pl-PL" sz="1600" dirty="0" smtClean="0">
                <a:latin typeface="Book Antiqua" pitchFamily="18" charset="0"/>
              </a:rPr>
            </a:br>
            <a:r>
              <a:rPr lang="pl-PL" sz="1600" dirty="0" smtClean="0">
                <a:latin typeface="Book Antiqua" pitchFamily="18" charset="0"/>
              </a:rPr>
              <a:t>i pomysły. Dziękujemy za poświęcony czas i pomocną dłoń.</a:t>
            </a:r>
          </a:p>
          <a:p>
            <a:pPr>
              <a:buNone/>
            </a:pPr>
            <a:r>
              <a:rPr lang="pl-PL" sz="1800" u="sng" dirty="0" smtClean="0">
                <a:latin typeface="Book Antiqua" pitchFamily="18" charset="0"/>
              </a:rPr>
              <a:t>W szczególności dziękujemy</a:t>
            </a:r>
            <a:r>
              <a:rPr lang="pl-PL" sz="1800" dirty="0" smtClean="0">
                <a:latin typeface="Book Antiqua" pitchFamily="18" charset="0"/>
              </a:rPr>
              <a:t>:</a:t>
            </a:r>
          </a:p>
          <a:p>
            <a:r>
              <a:rPr lang="pl-PL" sz="1600" b="1" dirty="0" smtClean="0">
                <a:latin typeface="Book Antiqua" pitchFamily="18" charset="0"/>
              </a:rPr>
              <a:t>ppłk Sławomirowi Gołocie </a:t>
            </a:r>
            <a:r>
              <a:rPr lang="pl-PL" sz="1600" dirty="0" smtClean="0">
                <a:latin typeface="Book Antiqua" pitchFamily="18" charset="0"/>
              </a:rPr>
              <a:t>– Wojskowemu Komendantowi Uzupełnień </a:t>
            </a:r>
            <a:br>
              <a:rPr lang="pl-PL" sz="1600" dirty="0" smtClean="0">
                <a:latin typeface="Book Antiqua" pitchFamily="18" charset="0"/>
              </a:rPr>
            </a:br>
            <a:r>
              <a:rPr lang="pl-PL" sz="1600" dirty="0" smtClean="0">
                <a:latin typeface="Book Antiqua" pitchFamily="18" charset="0"/>
              </a:rPr>
              <a:t>                                                    w Oświęcimiu (2009 – 2012)</a:t>
            </a:r>
          </a:p>
          <a:p>
            <a:r>
              <a:rPr lang="pl-PL" sz="1600" b="1" dirty="0" smtClean="0">
                <a:latin typeface="Book Antiqua" pitchFamily="18" charset="0"/>
              </a:rPr>
              <a:t>ppłk Zbigniewowi Rysiowi </a:t>
            </a:r>
            <a:r>
              <a:rPr lang="pl-PL" sz="1600" dirty="0" smtClean="0">
                <a:latin typeface="Book Antiqua" pitchFamily="18" charset="0"/>
              </a:rPr>
              <a:t>– Dowódcy 5 Batalionu Dowodzenia </a:t>
            </a:r>
            <a:br>
              <a:rPr lang="pl-PL" sz="1600" dirty="0" smtClean="0">
                <a:latin typeface="Book Antiqua" pitchFamily="18" charset="0"/>
              </a:rPr>
            </a:br>
            <a:r>
              <a:rPr lang="pl-PL" sz="1600" dirty="0" smtClean="0">
                <a:latin typeface="Book Antiqua" pitchFamily="18" charset="0"/>
              </a:rPr>
              <a:t>                                                    im. </a:t>
            </a:r>
            <a:r>
              <a:rPr lang="pl-PL" sz="1600" dirty="0" err="1" smtClean="0">
                <a:latin typeface="Book Antiqua" pitchFamily="18" charset="0"/>
              </a:rPr>
              <a:t>gen.broni</a:t>
            </a:r>
            <a:r>
              <a:rPr lang="pl-PL" sz="1600" dirty="0" smtClean="0">
                <a:latin typeface="Book Antiqua" pitchFamily="18" charset="0"/>
              </a:rPr>
              <a:t> Stanisława HALLERA w Krakowie </a:t>
            </a:r>
            <a:br>
              <a:rPr lang="pl-PL" sz="1600" dirty="0" smtClean="0">
                <a:latin typeface="Book Antiqua" pitchFamily="18" charset="0"/>
              </a:rPr>
            </a:br>
            <a:r>
              <a:rPr lang="pl-PL" sz="1600" dirty="0" smtClean="0">
                <a:latin typeface="Book Antiqua" pitchFamily="18" charset="0"/>
              </a:rPr>
              <a:t>                                                    (2009 – 2014)</a:t>
            </a:r>
          </a:p>
          <a:p>
            <a:r>
              <a:rPr lang="pl-PL" sz="1600" b="1" dirty="0" smtClean="0">
                <a:latin typeface="Book Antiqua" pitchFamily="18" charset="0"/>
              </a:rPr>
              <a:t>Dyrektor Liceum Ewie Wrzeszcz </a:t>
            </a:r>
            <a:r>
              <a:rPr lang="pl-PL" sz="1600" dirty="0" smtClean="0">
                <a:latin typeface="Book Antiqua" pitchFamily="18" charset="0"/>
              </a:rPr>
              <a:t>(2011 – 2015)</a:t>
            </a:r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187624" y="476672"/>
            <a:ext cx="59870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000" b="1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2000" b="1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2000" b="1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5" name="Obraz 4" descr="logo_l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3140968"/>
            <a:ext cx="1331640" cy="1255546"/>
          </a:xfrm>
          <a:prstGeom prst="rect">
            <a:avLst/>
          </a:prstGeom>
        </p:spPr>
      </p:pic>
      <p:pic>
        <p:nvPicPr>
          <p:cNvPr id="6" name="Obraz 5" descr="pplkGolota_mlodziez_08_2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2420650" cy="1620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 descr="22.02.2014_Jednostka 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149080"/>
            <a:ext cx="2906335" cy="1633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Ewa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149080"/>
            <a:ext cx="1202180" cy="16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 descr="BdsZZRP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1772816"/>
            <a:ext cx="1361306" cy="136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Logo_MON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96336" y="404664"/>
            <a:ext cx="1235805" cy="1268760"/>
          </a:xfrm>
          <a:prstGeom prst="rect">
            <a:avLst/>
          </a:prstGeom>
        </p:spPr>
      </p:pic>
      <p:pic>
        <p:nvPicPr>
          <p:cNvPr id="12" name="Obraz 11" descr="logo_SPO_KADET_3 (1) (1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4725144"/>
            <a:ext cx="1240075" cy="1052736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95536" y="580526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ppłk Sławomir GOŁOTA</a:t>
            </a:r>
            <a:endParaRPr lang="pl-PL" sz="16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275856" y="580526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ppłk Zbigniew RYŚ</a:t>
            </a:r>
            <a:endParaRPr lang="pl-PL" sz="16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228184" y="580526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Ewa WRZESZCZ</a:t>
            </a:r>
            <a:endParaRPr lang="pl-PL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355160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III Powiatwy Dzień Kadeta 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7588433" cy="51402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1800" dirty="0"/>
          </a:p>
        </p:txBody>
      </p:sp>
      <p:pic>
        <p:nvPicPr>
          <p:cNvPr id="6" name="Symbol zastępczy zawartości 5" descr="III Powiatwy Dzień Kadeta 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4167256" cy="4525962"/>
          </a:xfrm>
        </p:spPr>
      </p:pic>
      <p:pic>
        <p:nvPicPr>
          <p:cNvPr id="7" name="Obraz 6" descr="III Powiatwy Dzień Kadeta 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28736"/>
            <a:ext cx="4000528" cy="4496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6480720" cy="850106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052736"/>
            <a:ext cx="7128792" cy="432048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Współpraca z KP PSP, KPP, Zakładem Karnym w Trzebini</a:t>
            </a:r>
            <a:endParaRPr lang="pl-PL" dirty="0"/>
          </a:p>
        </p:txBody>
      </p:sp>
      <p:pic>
        <p:nvPicPr>
          <p:cNvPr id="4" name="Obraz 3" descr="dzien_dzicka2018_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772816"/>
            <a:ext cx="3741316" cy="2270216"/>
          </a:xfrm>
          <a:prstGeom prst="rect">
            <a:avLst/>
          </a:prstGeom>
        </p:spPr>
      </p:pic>
      <p:pic>
        <p:nvPicPr>
          <p:cNvPr id="6" name="Obraz 5" descr="IPA Chorzów 2017 (5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4365104"/>
            <a:ext cx="1707654" cy="2276872"/>
          </a:xfrm>
          <a:prstGeom prst="rect">
            <a:avLst/>
          </a:prstGeom>
        </p:spPr>
      </p:pic>
      <p:pic>
        <p:nvPicPr>
          <p:cNvPr id="7" name="Obraz 6" descr="kpps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437112"/>
            <a:ext cx="2520280" cy="1890210"/>
          </a:xfrm>
          <a:prstGeom prst="rect">
            <a:avLst/>
          </a:prstGeom>
        </p:spPr>
      </p:pic>
      <p:pic>
        <p:nvPicPr>
          <p:cNvPr id="8" name="Obraz 7" descr="Nasza krew - nasza ojczyna XI 2017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4437112"/>
            <a:ext cx="3491880" cy="2095128"/>
          </a:xfrm>
          <a:prstGeom prst="rect">
            <a:avLst/>
          </a:prstGeom>
        </p:spPr>
      </p:pic>
      <p:pic>
        <p:nvPicPr>
          <p:cNvPr id="9" name="Obraz 8" descr="24_01_2014_S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1556792"/>
            <a:ext cx="3323861" cy="24928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8299648" cy="2303466"/>
          </a:xfrm>
        </p:spPr>
        <p:txBody>
          <a:bodyPr>
            <a:normAutofit fontScale="92500" lnSpcReduction="20000"/>
          </a:bodyPr>
          <a:lstStyle/>
          <a:p>
            <a:r>
              <a:rPr lang="pl-PL" sz="2500" b="1" i="1" u="sng" dirty="0" smtClean="0"/>
              <a:t>Inne ważne wydarzenia</a:t>
            </a:r>
            <a:r>
              <a:rPr lang="pl-PL" sz="2500" b="1" i="1" u="sng" dirty="0"/>
              <a:t>:</a:t>
            </a:r>
            <a:endParaRPr lang="pl-PL" sz="2500" b="1" i="1" u="sng" dirty="0" smtClean="0"/>
          </a:p>
          <a:p>
            <a:endParaRPr lang="pl-PL" sz="2500" b="1" i="1" u="sng" dirty="0" smtClean="0"/>
          </a:p>
          <a:p>
            <a:r>
              <a:rPr lang="pl-PL" sz="2000" dirty="0" smtClean="0"/>
              <a:t>2014rok - Przed przystąpieniem do realizacji Ministerialnych Programów dzięki Dowódcy 5 Batalionu Dowodzenia im. gen. broni Stanisława Hallera </a:t>
            </a:r>
            <a:br>
              <a:rPr lang="pl-PL" sz="2000" dirty="0" smtClean="0"/>
            </a:br>
            <a:r>
              <a:rPr lang="pl-PL" sz="2000" dirty="0" smtClean="0"/>
              <a:t>w Krakowie zorganizowaliśmy obóz szkoleniowy na terenie jednostki.</a:t>
            </a:r>
          </a:p>
          <a:p>
            <a:endParaRPr lang="pl-PL" sz="2000" dirty="0" smtClean="0"/>
          </a:p>
          <a:p>
            <a:r>
              <a:rPr lang="pl-PL" sz="2000" dirty="0" smtClean="0"/>
              <a:t>Pomysł szkolenia w tej formie został później zastosowany w Programach Ministerstwa Obrony Narodowej.</a:t>
            </a:r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</p:txBody>
      </p:sp>
      <p:pic>
        <p:nvPicPr>
          <p:cNvPr id="4" name="Obraz 3" descr="DSC00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4071942"/>
            <a:ext cx="2952739" cy="2214554"/>
          </a:xfrm>
          <a:prstGeom prst="rect">
            <a:avLst/>
          </a:prstGeom>
        </p:spPr>
      </p:pic>
      <p:pic>
        <p:nvPicPr>
          <p:cNvPr id="5" name="Obraz 4" descr="DSC00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071942"/>
            <a:ext cx="3048021" cy="2286016"/>
          </a:xfrm>
          <a:prstGeom prst="rect">
            <a:avLst/>
          </a:prstGeom>
        </p:spPr>
      </p:pic>
      <p:pic>
        <p:nvPicPr>
          <p:cNvPr id="6" name="Obraz 5" descr="5bdow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620688"/>
            <a:ext cx="1391433" cy="135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DSC00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62100">
            <a:off x="5673700" y="4093690"/>
            <a:ext cx="3045505" cy="228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DSC00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52869">
            <a:off x="385422" y="1085911"/>
            <a:ext cx="3033175" cy="218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6" name="Obraz 5" descr="DSC003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16939">
            <a:off x="177181" y="3955448"/>
            <a:ext cx="3619493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DSC002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908720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DSC003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2636912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5bdow_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1268760"/>
            <a:ext cx="948584" cy="925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408712" cy="850106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8482042" cy="874706"/>
          </a:xfrm>
        </p:spPr>
        <p:txBody>
          <a:bodyPr>
            <a:normAutofit/>
          </a:bodyPr>
          <a:lstStyle/>
          <a:p>
            <a:r>
              <a:rPr lang="pl-PL" sz="2000" dirty="0" smtClean="0"/>
              <a:t>Od 2016 roku udział w Międzynarodowych Targach Przemysłu Obronnego 	   w Kielcach.</a:t>
            </a:r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/>
          </a:p>
        </p:txBody>
      </p:sp>
      <p:pic>
        <p:nvPicPr>
          <p:cNvPr id="6" name="Symbol zastępczy zawartości 3" descr="XXV MSPO Kielce IX 2017 (7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428868"/>
            <a:ext cx="5500726" cy="4125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6995120" cy="850106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XXV MSPO Kielce IX 2017 (6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367322">
            <a:off x="513177" y="1212834"/>
            <a:ext cx="4857784" cy="364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XXV MSPO Kielce IX 2017 (4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8372">
            <a:off x="6017768" y="1522260"/>
            <a:ext cx="2861654" cy="3815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MSPO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5" y="4509120"/>
            <a:ext cx="2939818" cy="2204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624918" cy="1304474"/>
          </a:xfrm>
        </p:spPr>
        <p:txBody>
          <a:bodyPr>
            <a:normAutofit lnSpcReduction="10000"/>
          </a:bodyPr>
          <a:lstStyle/>
          <a:p>
            <a:r>
              <a:rPr lang="pl-PL" sz="2000" dirty="0" smtClean="0"/>
              <a:t>19.11.2016 – Konferencja Biura do Spraw </a:t>
            </a:r>
            <a:r>
              <a:rPr lang="pl-PL" sz="2000" dirty="0" err="1" smtClean="0"/>
              <a:t>Proobronnych</a:t>
            </a:r>
            <a:r>
              <a:rPr lang="pl-PL" sz="2000" dirty="0" smtClean="0"/>
              <a:t> MON – obecnie Biuro do Spraw Programu „Zostań Żołnierzem Rzeczypospolitej” w Warszawie  </a:t>
            </a:r>
            <a:br>
              <a:rPr lang="pl-PL" sz="2000" dirty="0" smtClean="0"/>
            </a:br>
            <a:r>
              <a:rPr lang="pl-PL" sz="2000" dirty="0" smtClean="0"/>
              <a:t>(udział w niej wzięli: Dyrektor </a:t>
            </a:r>
            <a:r>
              <a:rPr lang="pl-PL" sz="2000" dirty="0" err="1" smtClean="0"/>
              <a:t>BdSP</a:t>
            </a:r>
            <a:r>
              <a:rPr lang="pl-PL" sz="2000" dirty="0" smtClean="0"/>
              <a:t> MON Waldemar ZUBEK oraz z ramienia Liceum: </a:t>
            </a:r>
            <a:r>
              <a:rPr lang="pl-PL" sz="2000" dirty="0"/>
              <a:t> </a:t>
            </a:r>
            <a:r>
              <a:rPr lang="pl-PL" sz="2000" dirty="0" smtClean="0"/>
              <a:t>A. Dudek, R. Kumala, A. Lipnicka).</a:t>
            </a:r>
          </a:p>
          <a:p>
            <a:endParaRPr lang="pl-PL" sz="2000" dirty="0"/>
          </a:p>
        </p:txBody>
      </p:sp>
      <p:pic>
        <p:nvPicPr>
          <p:cNvPr id="4" name="Obraz 3" descr="CK_MON_Dyr_Bd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564904"/>
            <a:ext cx="5072098" cy="380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6948264" y="3068960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Rozpoczęcie współpracy 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 err="1" smtClean="0"/>
              <a:t>BdSP</a:t>
            </a:r>
            <a:r>
              <a:rPr lang="pl-PL" dirty="0" smtClean="0"/>
              <a:t> MON</a:t>
            </a:r>
          </a:p>
          <a:p>
            <a:pPr algn="ctr">
              <a:buFontTx/>
              <a:buChar char="-"/>
            </a:pPr>
            <a:r>
              <a:rPr lang="pl-PL" dirty="0" smtClean="0"/>
              <a:t>SPO „KADET”</a:t>
            </a:r>
          </a:p>
          <a:p>
            <a:pPr algn="ctr">
              <a:buFontTx/>
              <a:buChar char="-"/>
            </a:pPr>
            <a:r>
              <a:rPr lang="pl-PL" dirty="0" smtClean="0"/>
              <a:t> LO Trzebinia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336704" cy="92211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5794" y="1571613"/>
            <a:ext cx="8686800" cy="1137308"/>
          </a:xfrm>
        </p:spPr>
        <p:txBody>
          <a:bodyPr>
            <a:normAutofit/>
          </a:bodyPr>
          <a:lstStyle/>
          <a:p>
            <a:r>
              <a:rPr lang="pl-PL" sz="2000" dirty="0" smtClean="0"/>
              <a:t>2017 i 2018 rok – Wizytacje Dyrektora Biura do Spraw </a:t>
            </a:r>
            <a:r>
              <a:rPr lang="pl-PL" sz="2000" dirty="0" err="1" smtClean="0"/>
              <a:t>Proobronnych</a:t>
            </a:r>
            <a:r>
              <a:rPr lang="pl-PL" sz="2000" dirty="0" smtClean="0"/>
              <a:t> MON Waldemara ZUBKA (obecnie Biuro do spraw Programu „Zostań Żołnierzem Rzeczypospolitej”).</a:t>
            </a:r>
          </a:p>
          <a:p>
            <a:endParaRPr lang="pl-PL" sz="2000" dirty="0"/>
          </a:p>
        </p:txBody>
      </p:sp>
      <p:pic>
        <p:nvPicPr>
          <p:cNvPr id="4" name="Obraz 3" descr="20181017_095138 —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068960"/>
            <a:ext cx="4000529" cy="3000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20181017_100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36912"/>
            <a:ext cx="4216362" cy="3162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20181017_101128 — kop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67716">
            <a:off x="5651818" y="1545239"/>
            <a:ext cx="3261788" cy="2446341"/>
          </a:xfrm>
        </p:spPr>
      </p:pic>
      <p:pic>
        <p:nvPicPr>
          <p:cNvPr id="5" name="Obraz 4" descr="20181017_101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85720" y="1714488"/>
            <a:ext cx="5524539" cy="4143404"/>
          </a:xfrm>
          <a:prstGeom prst="rect">
            <a:avLst/>
          </a:prstGeom>
        </p:spPr>
      </p:pic>
      <p:pic>
        <p:nvPicPr>
          <p:cNvPr id="6" name="Obraz 5" descr="20181017_101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1267">
            <a:off x="5559124" y="4214196"/>
            <a:ext cx="3143272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5688632" cy="576064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Bahnschrift Light" pitchFamily="34" charset="0"/>
              </a:rPr>
              <a:t>Podziękowania za współpracę</a:t>
            </a:r>
            <a:endParaRPr lang="pl-PL" sz="2400" dirty="0">
              <a:latin typeface="Bahnschrift Light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348880"/>
            <a:ext cx="7211144" cy="4061046"/>
          </a:xfrm>
        </p:spPr>
        <p:txBody>
          <a:bodyPr>
            <a:normAutofit fontScale="77500" lnSpcReduction="20000"/>
          </a:bodyPr>
          <a:lstStyle/>
          <a:p>
            <a:r>
              <a:rPr lang="pl-PL" sz="2000" dirty="0" smtClean="0"/>
              <a:t>płk Marcin Żal - Szef Wojewódzkiego Sztabu Wojskowego w Krakowie</a:t>
            </a:r>
          </a:p>
          <a:p>
            <a:r>
              <a:rPr lang="pl-PL" sz="2000" dirty="0" smtClean="0"/>
              <a:t>płk Krzysztof </a:t>
            </a:r>
            <a:r>
              <a:rPr lang="pl-PL" sz="2000" dirty="0" err="1" smtClean="0"/>
              <a:t>Goncerz</a:t>
            </a:r>
            <a:r>
              <a:rPr lang="pl-PL" sz="2000" dirty="0" smtClean="0"/>
              <a:t> - Dowódca 11 Małopolskiej Brygady Obrony Terytorialnej</a:t>
            </a:r>
            <a:br>
              <a:rPr lang="pl-PL" sz="2000" dirty="0" smtClean="0"/>
            </a:br>
            <a:r>
              <a:rPr lang="pl-PL" sz="2000" dirty="0" smtClean="0"/>
              <a:t>                                         w Krakowie</a:t>
            </a:r>
          </a:p>
          <a:p>
            <a:r>
              <a:rPr lang="pl-PL" sz="2000" dirty="0" smtClean="0"/>
              <a:t>ppłk Maciej GOC - Dowódca 111 Batalionu Lekkiej Piechoty w Krakowie</a:t>
            </a:r>
          </a:p>
          <a:p>
            <a:r>
              <a:rPr lang="pl-PL" sz="2000" dirty="0" smtClean="0"/>
              <a:t>Janusz Szczęśniak – Starosta Powiatu Chrzanowskiego (2006-2010 i 2014-2018)</a:t>
            </a:r>
          </a:p>
          <a:p>
            <a:r>
              <a:rPr lang="pl-PL" sz="2000" dirty="0"/>
              <a:t>p</a:t>
            </a:r>
            <a:r>
              <a:rPr lang="pl-PL" sz="2000" dirty="0" smtClean="0"/>
              <a:t>płk Mirosław Cholewa – Zastępca Burmistrza Miasta Trzebini, </a:t>
            </a:r>
          </a:p>
          <a:p>
            <a:pPr>
              <a:buNone/>
            </a:pPr>
            <a:r>
              <a:rPr lang="pl-PL" sz="2000" dirty="0" smtClean="0"/>
              <a:t>                                                      Dyrektor Zakładu Karnego w Trzebini (2014 – 2017)</a:t>
            </a:r>
          </a:p>
          <a:p>
            <a:r>
              <a:rPr lang="pl-PL" sz="2000" dirty="0" smtClean="0"/>
              <a:t>ppłk Zbigniew Pustułka – Wojskowy Komendant Uzupełnień w Oświęcimiu</a:t>
            </a:r>
          </a:p>
          <a:p>
            <a:r>
              <a:rPr lang="pl-PL" sz="2000" dirty="0" smtClean="0"/>
              <a:t>ppłk Mariusz </a:t>
            </a:r>
            <a:r>
              <a:rPr lang="pl-PL" sz="2000" dirty="0" err="1" smtClean="0"/>
              <a:t>Brodalka</a:t>
            </a:r>
            <a:r>
              <a:rPr lang="pl-PL" sz="2000" dirty="0" smtClean="0"/>
              <a:t> - Dowódca 5 Batalionu Dowodzenia w Krakowie</a:t>
            </a:r>
          </a:p>
          <a:p>
            <a:r>
              <a:rPr lang="pl-PL" sz="2000" dirty="0" smtClean="0"/>
              <a:t>mjr Paweł Rokicki - Dowódca 6 Batalionu Dowodzenia w Krakowie</a:t>
            </a:r>
          </a:p>
          <a:p>
            <a:r>
              <a:rPr lang="pl-PL" sz="2000" dirty="0" smtClean="0"/>
              <a:t>mł. bryg. Andrzej Dybał - Komendant Powiatowy Państwowej Straży Pożarnej </a:t>
            </a:r>
            <a:br>
              <a:rPr lang="pl-PL" sz="2000" dirty="0" smtClean="0"/>
            </a:br>
            <a:r>
              <a:rPr lang="pl-PL" sz="2000" dirty="0" smtClean="0"/>
              <a:t>                                             w Chrzanowie</a:t>
            </a:r>
          </a:p>
          <a:p>
            <a:r>
              <a:rPr lang="pl-PL" sz="2000" dirty="0" err="1"/>
              <a:t>i</a:t>
            </a:r>
            <a:r>
              <a:rPr lang="pl-PL" sz="2000" dirty="0" err="1" smtClean="0"/>
              <a:t>nsp</a:t>
            </a:r>
            <a:r>
              <a:rPr lang="pl-PL" sz="2000" dirty="0" smtClean="0"/>
              <a:t>. Michał Gamrat - Komendant Powiatowy Policji w Chrzanowie</a:t>
            </a:r>
          </a:p>
          <a:p>
            <a:r>
              <a:rPr lang="pl-PL" sz="2000" dirty="0"/>
              <a:t>m</a:t>
            </a:r>
            <a:r>
              <a:rPr lang="pl-PL" sz="2000" dirty="0" smtClean="0"/>
              <a:t>jr Marek Stelmach - Dyrektor Zakładu Karnego w Trzebini</a:t>
            </a:r>
          </a:p>
          <a:p>
            <a:r>
              <a:rPr lang="pl-PL" sz="2000" dirty="0" smtClean="0"/>
              <a:t>Jerzy Szymański – Dyrektor Generalny Górka Cement Sp. z o.o.  </a:t>
            </a:r>
            <a:br>
              <a:rPr lang="pl-PL" sz="2000" dirty="0" smtClean="0"/>
            </a:br>
            <a:r>
              <a:rPr lang="pl-PL" sz="2000" dirty="0" smtClean="0"/>
              <a:t>                                 Patron Szkoły i Sponsor</a:t>
            </a:r>
          </a:p>
          <a:p>
            <a:r>
              <a:rPr lang="pl-PL" sz="2000" dirty="0" smtClean="0"/>
              <a:t>Alicja Molenda - Tygodnik Ziemi Chrzanowskiej „Przełom”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87624" y="404664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</a:p>
          <a:p>
            <a:pPr algn="ctr"/>
            <a:r>
              <a:rPr lang="pl-PL" sz="28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2800" dirty="0">
              <a:solidFill>
                <a:srgbClr val="008000"/>
              </a:solidFill>
              <a:latin typeface="Segoe Print" pitchFamily="2" charset="0"/>
            </a:endParaRPr>
          </a:p>
        </p:txBody>
      </p:sp>
      <p:pic>
        <p:nvPicPr>
          <p:cNvPr id="5" name="Obraz 4" descr="Logo_MON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260648"/>
            <a:ext cx="1376080" cy="1412776"/>
          </a:xfrm>
          <a:prstGeom prst="rect">
            <a:avLst/>
          </a:prstGeom>
        </p:spPr>
      </p:pic>
      <p:pic>
        <p:nvPicPr>
          <p:cNvPr id="6" name="Obraz 5" descr="BdsZZR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2060848"/>
            <a:ext cx="1289298" cy="128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logo_SPO_KADET_3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5013176"/>
            <a:ext cx="1494542" cy="1268760"/>
          </a:xfrm>
          <a:prstGeom prst="rect">
            <a:avLst/>
          </a:prstGeom>
        </p:spPr>
      </p:pic>
      <p:pic>
        <p:nvPicPr>
          <p:cNvPr id="8" name="Obraz 7" descr="logo_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3573016"/>
            <a:ext cx="133350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676672"/>
          </a:xfrm>
        </p:spPr>
        <p:txBody>
          <a:bodyPr>
            <a:normAutofit lnSpcReduction="10000"/>
          </a:bodyPr>
          <a:lstStyle/>
          <a:p>
            <a:r>
              <a:rPr lang="pl-PL" sz="2000" dirty="0" smtClean="0"/>
              <a:t>07.2017 – Reprezentowanie Polski podczas międzynarodowego obozu INTERNATIONAL CADET CAMP „ŻALGIRIS 2017” na Litwie</a:t>
            </a:r>
            <a:endParaRPr lang="pl-PL" sz="2000" dirty="0"/>
          </a:p>
        </p:txBody>
      </p:sp>
      <p:pic>
        <p:nvPicPr>
          <p:cNvPr id="5" name="Obraz 4" descr="Cadet Camp Zalgiris 2017 Litwa (2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6165">
            <a:off x="4871490" y="2202876"/>
            <a:ext cx="3619493" cy="2171696"/>
          </a:xfrm>
          <a:prstGeom prst="rect">
            <a:avLst/>
          </a:prstGeom>
        </p:spPr>
      </p:pic>
      <p:pic>
        <p:nvPicPr>
          <p:cNvPr id="6" name="Obraz 5" descr="Cadet Camp Zalgiris 2017 Litwa (3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7301">
            <a:off x="857852" y="4495286"/>
            <a:ext cx="3500430" cy="2100258"/>
          </a:xfrm>
          <a:prstGeom prst="rect">
            <a:avLst/>
          </a:prstGeom>
        </p:spPr>
      </p:pic>
      <p:pic>
        <p:nvPicPr>
          <p:cNvPr id="9" name="Obraz 8" descr="Cadet Camp Zalgiris 2017 Litwa (8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9250" y="4577314"/>
            <a:ext cx="3286116" cy="1971670"/>
          </a:xfrm>
          <a:prstGeom prst="rect">
            <a:avLst/>
          </a:prstGeom>
        </p:spPr>
      </p:pic>
      <p:pic>
        <p:nvPicPr>
          <p:cNvPr id="4" name="Obraz 3" descr="Cadet Camp Zalgiris 2017 Litwa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91876">
            <a:off x="647798" y="2181943"/>
            <a:ext cx="3381367" cy="202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Cadet Camp Zalgiris 2017 Litwa (8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3955689" cy="2373414"/>
          </a:xfrm>
        </p:spPr>
      </p:pic>
      <p:pic>
        <p:nvPicPr>
          <p:cNvPr id="5" name="Obraz 4" descr="Cadet Camp Zalgiris 2017 Litwa (13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3" y="1124744"/>
            <a:ext cx="4026209" cy="2415725"/>
          </a:xfrm>
          <a:prstGeom prst="rect">
            <a:avLst/>
          </a:prstGeom>
        </p:spPr>
      </p:pic>
      <p:pic>
        <p:nvPicPr>
          <p:cNvPr id="6" name="Obraz 5" descr="Cadet Camp Zalgiris 2017 Litwa (15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3733390"/>
            <a:ext cx="4874314" cy="2924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676672"/>
          </a:xfrm>
        </p:spPr>
        <p:txBody>
          <a:bodyPr>
            <a:normAutofit lnSpcReduction="10000"/>
          </a:bodyPr>
          <a:lstStyle/>
          <a:p>
            <a:r>
              <a:rPr lang="pl-PL" sz="2000" dirty="0" smtClean="0"/>
              <a:t>2017rok – „Pilotażowy Program wspierania szkół </a:t>
            </a:r>
            <a:r>
              <a:rPr lang="pl-PL" sz="2000" dirty="0" err="1" smtClean="0"/>
              <a:t>ponadgimnazjalnych</a:t>
            </a:r>
            <a:r>
              <a:rPr lang="pl-PL" sz="2000" dirty="0" smtClean="0"/>
              <a:t> prowadzących Piony Certyfikowanych Wojskowych Klas Mundurowych”.</a:t>
            </a:r>
            <a:endParaRPr lang="pl-PL" sz="2000" dirty="0"/>
          </a:p>
        </p:txBody>
      </p:sp>
      <p:pic>
        <p:nvPicPr>
          <p:cNvPr id="4" name="Obraz 3" descr="Obóz JW (18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204864"/>
            <a:ext cx="5238755" cy="3929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264696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Obóz JW (23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3404664" cy="2553498"/>
          </a:xfrm>
        </p:spPr>
      </p:pic>
      <p:pic>
        <p:nvPicPr>
          <p:cNvPr id="5" name="Obraz 4" descr="Obóz JW (27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12976"/>
            <a:ext cx="4429124" cy="3321843"/>
          </a:xfrm>
          <a:prstGeom prst="rect">
            <a:avLst/>
          </a:prstGeom>
        </p:spPr>
      </p:pic>
      <p:pic>
        <p:nvPicPr>
          <p:cNvPr id="6" name="Obraz 5" descr="Obóz JW (29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005064"/>
            <a:ext cx="3174052" cy="2380540"/>
          </a:xfrm>
          <a:prstGeom prst="rect">
            <a:avLst/>
          </a:prstGeom>
        </p:spPr>
      </p:pic>
      <p:pic>
        <p:nvPicPr>
          <p:cNvPr id="7" name="Obraz 6" descr="WOSz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980728"/>
            <a:ext cx="3584398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Obóz JW (19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12776"/>
            <a:ext cx="6257417" cy="46930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Obóz JW (1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357982" cy="476848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 rot="542864">
            <a:off x="8143900" y="221455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Obóz JW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500462" cy="2625347"/>
          </a:xfrm>
        </p:spPr>
      </p:pic>
      <p:pic>
        <p:nvPicPr>
          <p:cNvPr id="5" name="Obraz 4" descr="Obóz JW (3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980728"/>
            <a:ext cx="3500462" cy="2625347"/>
          </a:xfrm>
          <a:prstGeom prst="rect">
            <a:avLst/>
          </a:prstGeom>
        </p:spPr>
      </p:pic>
      <p:pic>
        <p:nvPicPr>
          <p:cNvPr id="6" name="Obraz 5" descr="Obóz JW (4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005064"/>
            <a:ext cx="3524243" cy="2643182"/>
          </a:xfrm>
          <a:prstGeom prst="rect">
            <a:avLst/>
          </a:prstGeom>
        </p:spPr>
      </p:pic>
      <p:pic>
        <p:nvPicPr>
          <p:cNvPr id="7" name="Obraz 6" descr="Obóz JW (7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933056"/>
            <a:ext cx="3643306" cy="273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óz JW (17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869160"/>
            <a:ext cx="2112235" cy="15841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Obóz JW (15)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4836788" cy="3627591"/>
          </a:xfrm>
        </p:spPr>
      </p:pic>
      <p:pic>
        <p:nvPicPr>
          <p:cNvPr id="6" name="Obraz 5" descr="WOSz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077072"/>
            <a:ext cx="4572000" cy="2571750"/>
          </a:xfrm>
          <a:prstGeom prst="rect">
            <a:avLst/>
          </a:prstGeom>
        </p:spPr>
      </p:pic>
      <p:pic>
        <p:nvPicPr>
          <p:cNvPr id="7" name="Obraz 6" descr="Rząska 22 09 17 (1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653136"/>
            <a:ext cx="1242793" cy="2071323"/>
          </a:xfrm>
          <a:prstGeom prst="rect">
            <a:avLst/>
          </a:prstGeom>
        </p:spPr>
      </p:pic>
      <p:pic>
        <p:nvPicPr>
          <p:cNvPr id="8" name="Obraz 7" descr="Rząska 21 03 18 (19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79" y="1124744"/>
            <a:ext cx="3504389" cy="2628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5760640" cy="850106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357298"/>
            <a:ext cx="8686800" cy="731830"/>
          </a:xfrm>
        </p:spPr>
        <p:txBody>
          <a:bodyPr>
            <a:normAutofit lnSpcReduction="10000"/>
          </a:bodyPr>
          <a:lstStyle/>
          <a:p>
            <a:r>
              <a:rPr lang="pl-PL" sz="2000" dirty="0" smtClean="0"/>
              <a:t>2018rok – Wybór przez uczniów Patrona klas mundurowych.</a:t>
            </a:r>
          </a:p>
          <a:p>
            <a:pPr>
              <a:buNone/>
            </a:pPr>
            <a:r>
              <a:rPr lang="pl-PL" sz="2000" dirty="0" smtClean="0"/>
              <a:t>                        Został nim Ks. Hm. Marian </a:t>
            </a:r>
            <a:r>
              <a:rPr lang="pl-PL" sz="2000" dirty="0" err="1" smtClean="0"/>
              <a:t>Luzar</a:t>
            </a:r>
            <a:r>
              <a:rPr lang="pl-PL" sz="2000" dirty="0" smtClean="0"/>
              <a:t> „Czarny Kruk”.</a:t>
            </a:r>
          </a:p>
          <a:p>
            <a:endParaRPr lang="pl-PL" sz="2000" dirty="0"/>
          </a:p>
        </p:txBody>
      </p:sp>
      <p:pic>
        <p:nvPicPr>
          <p:cNvPr id="6" name="Obraz 5" descr="Patron klasy mundurowej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204864"/>
            <a:ext cx="3268271" cy="4357694"/>
          </a:xfrm>
          <a:prstGeom prst="rect">
            <a:avLst/>
          </a:prstGeom>
        </p:spPr>
      </p:pic>
      <p:pic>
        <p:nvPicPr>
          <p:cNvPr id="7" name="Obraz 6" descr="Patron klasy mundurowej (1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573016"/>
            <a:ext cx="4095779" cy="3071834"/>
          </a:xfrm>
          <a:prstGeom prst="rect">
            <a:avLst/>
          </a:prstGeom>
        </p:spPr>
      </p:pic>
      <p:pic>
        <p:nvPicPr>
          <p:cNvPr id="2050" name="Picture 2" descr="C:\Users\Lenovo\AppData\Local\Microsoft\Windows\INetCache\IE\IJL79H5G\kruczydlo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204864"/>
            <a:ext cx="1546893" cy="1150502"/>
          </a:xfrm>
          <a:prstGeom prst="rect">
            <a:avLst/>
          </a:prstGeom>
          <a:noFill/>
        </p:spPr>
      </p:pic>
      <p:pic>
        <p:nvPicPr>
          <p:cNvPr id="8" name="Obraz 7" descr="Hufiec ZHP Trzebinia (63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404664"/>
            <a:ext cx="2031690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63072" cy="706090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6" name="Symbol zastępczy zawartości 5" descr="Patron klasy mundurowej (2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7926" y="1428736"/>
            <a:ext cx="3589760" cy="4786346"/>
          </a:xfrm>
        </p:spPr>
      </p:pic>
      <p:pic>
        <p:nvPicPr>
          <p:cNvPr id="8" name="Obraz 7" descr="Patron klasy mundurowej 7 — k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428736"/>
            <a:ext cx="3628926" cy="4785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3501008"/>
            <a:ext cx="5832648" cy="295232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pl-PL" dirty="0" smtClean="0"/>
          </a:p>
          <a:p>
            <a:r>
              <a:rPr lang="pl-PL" sz="6400" dirty="0" smtClean="0"/>
              <a:t>Patrycja Pawłowska - Członek Komisji Rewizyjnej (2015 - 2019)</a:t>
            </a:r>
          </a:p>
          <a:p>
            <a:r>
              <a:rPr lang="pl-PL" sz="6400" dirty="0" smtClean="0"/>
              <a:t>Wioletta Piotrowska - Członek Komisji Rewizyjnej (2015 - 2019)</a:t>
            </a:r>
          </a:p>
          <a:p>
            <a:r>
              <a:rPr lang="pl-PL" sz="6400" dirty="0" smtClean="0"/>
              <a:t>Barbara Szewczyk - Członek Komisji Rewizyjnej (2015 - 2018)</a:t>
            </a:r>
          </a:p>
          <a:p>
            <a:r>
              <a:rPr lang="pl-PL" sz="6400" dirty="0" smtClean="0"/>
              <a:t>Marzena </a:t>
            </a:r>
            <a:r>
              <a:rPr lang="pl-PL" sz="6400" dirty="0" err="1" smtClean="0"/>
              <a:t>Rejdych</a:t>
            </a:r>
            <a:r>
              <a:rPr lang="pl-PL" sz="6400" dirty="0" smtClean="0"/>
              <a:t> - Członek Komisji Rewizyjnej (2018 - 2019)</a:t>
            </a:r>
          </a:p>
          <a:p>
            <a:r>
              <a:rPr lang="pl-PL" sz="6400" dirty="0" smtClean="0"/>
              <a:t>Krystyna </a:t>
            </a:r>
            <a:r>
              <a:rPr lang="pl-PL" sz="6400" dirty="0" err="1" smtClean="0"/>
              <a:t>Harańczyk</a:t>
            </a:r>
            <a:r>
              <a:rPr lang="pl-PL" sz="6400" dirty="0" smtClean="0"/>
              <a:t> (2015 - nadal)</a:t>
            </a:r>
          </a:p>
          <a:p>
            <a:r>
              <a:rPr lang="pl-PL" sz="6400" dirty="0" smtClean="0"/>
              <a:t>Marzena Skotnicka (2015 - 2016)</a:t>
            </a:r>
          </a:p>
          <a:p>
            <a:r>
              <a:rPr lang="pl-PL" sz="6400" dirty="0" smtClean="0"/>
              <a:t>Konrad Iwaszkiewicz (2015 - 2018)</a:t>
            </a:r>
          </a:p>
          <a:p>
            <a:r>
              <a:rPr lang="pl-PL" sz="6400" dirty="0" smtClean="0"/>
              <a:t>Barbara </a:t>
            </a:r>
            <a:r>
              <a:rPr lang="pl-PL" sz="6400" dirty="0" err="1" smtClean="0"/>
              <a:t>Szpala</a:t>
            </a:r>
            <a:r>
              <a:rPr lang="pl-PL" sz="6400" dirty="0" smtClean="0"/>
              <a:t> (2015 - 2016)</a:t>
            </a:r>
          </a:p>
          <a:p>
            <a:r>
              <a:rPr lang="pl-PL" sz="6400" dirty="0" smtClean="0"/>
              <a:t>Anna Wójtowicz - Wojas (2015 - 2018)</a:t>
            </a:r>
          </a:p>
          <a:p>
            <a:r>
              <a:rPr lang="pl-PL" sz="6400" dirty="0" smtClean="0"/>
              <a:t>Piotr Pilch (2015 - 2017)</a:t>
            </a:r>
          </a:p>
          <a:p>
            <a:r>
              <a:rPr lang="pl-PL" sz="6400" dirty="0" smtClean="0"/>
              <a:t>Danuta Bis (2015 – 2016)</a:t>
            </a: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55576" y="33265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Podziękowania kierujemy do założycieli </a:t>
            </a:r>
          </a:p>
          <a:p>
            <a:pPr algn="ctr"/>
            <a:r>
              <a:rPr lang="pl-PL" dirty="0" smtClean="0"/>
              <a:t>Stowarzyszenia </a:t>
            </a:r>
            <a:r>
              <a:rPr lang="pl-PL" dirty="0" err="1" smtClean="0"/>
              <a:t>proobronno</a:t>
            </a:r>
            <a:r>
              <a:rPr lang="pl-PL" dirty="0" smtClean="0"/>
              <a:t> - oświatowego "KADET":</a:t>
            </a:r>
            <a:endParaRPr lang="pl-PL" dirty="0"/>
          </a:p>
        </p:txBody>
      </p:sp>
      <p:pic>
        <p:nvPicPr>
          <p:cNvPr id="7" name="Obraz 6" descr="Aneta_Dud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052736"/>
            <a:ext cx="1120211" cy="1663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 descr="Anita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067574"/>
            <a:ext cx="1224136" cy="1572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pole tekstowe 8"/>
          <p:cNvSpPr txBox="1"/>
          <p:nvPr/>
        </p:nvSpPr>
        <p:spPr>
          <a:xfrm>
            <a:off x="2051720" y="270892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Anita Lipnicka</a:t>
            </a:r>
          </a:p>
          <a:p>
            <a:pPr algn="ctr"/>
            <a:r>
              <a:rPr lang="pl-PL" sz="1200" dirty="0" smtClean="0"/>
              <a:t>Wiceprezes SPO „KADET” (2015 – 2019)</a:t>
            </a:r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95536" y="278092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Aneta DUDEK</a:t>
            </a:r>
          </a:p>
          <a:p>
            <a:pPr algn="ctr"/>
            <a:r>
              <a:rPr lang="pl-PL" sz="1200" dirty="0" smtClean="0"/>
              <a:t>Prezes SPO „KADET” </a:t>
            </a:r>
          </a:p>
          <a:p>
            <a:pPr algn="ctr"/>
            <a:r>
              <a:rPr lang="pl-PL" sz="1200" dirty="0" smtClean="0"/>
              <a:t>(2015 – 2019)</a:t>
            </a:r>
            <a:endParaRPr lang="pl-PL" sz="1200" dirty="0"/>
          </a:p>
        </p:txBody>
      </p:sp>
      <p:pic>
        <p:nvPicPr>
          <p:cNvPr id="11" name="Obraz 10" descr="Anna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026540"/>
            <a:ext cx="1179925" cy="16091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Obraz 11" descr="Jacek_Pal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7" y="1052737"/>
            <a:ext cx="1179507" cy="1624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Obraz 12" descr="Ewa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052736"/>
            <a:ext cx="1183319" cy="1603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pole tekstowe 13"/>
          <p:cNvSpPr txBox="1"/>
          <p:nvPr/>
        </p:nvSpPr>
        <p:spPr>
          <a:xfrm>
            <a:off x="4139952" y="270892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Ewa Wrzeszcz</a:t>
            </a:r>
          </a:p>
          <a:p>
            <a:pPr algn="ctr"/>
            <a:r>
              <a:rPr lang="pl-PL" sz="1200" dirty="0" smtClean="0"/>
              <a:t>Skarbnik SPO „KADET”</a:t>
            </a:r>
          </a:p>
          <a:p>
            <a:pPr algn="ctr"/>
            <a:r>
              <a:rPr lang="pl-PL" sz="1200" dirty="0" smtClean="0"/>
              <a:t>(2015 – 2019)</a:t>
            </a:r>
            <a:endParaRPr lang="pl-PL" sz="12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5724128" y="270892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Anna Olearczyk</a:t>
            </a:r>
          </a:p>
          <a:p>
            <a:pPr algn="ctr"/>
            <a:r>
              <a:rPr lang="pl-PL" sz="1200" dirty="0" smtClean="0"/>
              <a:t>Sekretarz SPO „KADET”</a:t>
            </a:r>
          </a:p>
          <a:p>
            <a:pPr algn="ctr"/>
            <a:r>
              <a:rPr lang="pl-PL" sz="1200" dirty="0" smtClean="0"/>
              <a:t>(2015 – 2019)</a:t>
            </a:r>
            <a:endParaRPr lang="pl-PL" sz="12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7524328" y="278092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Jacek Palka</a:t>
            </a:r>
          </a:p>
          <a:p>
            <a:pPr algn="ctr"/>
            <a:r>
              <a:rPr lang="pl-PL" sz="1200" dirty="0" smtClean="0"/>
              <a:t>Członek Zarządu</a:t>
            </a:r>
          </a:p>
          <a:p>
            <a:pPr algn="ctr"/>
            <a:r>
              <a:rPr lang="pl-PL" sz="1200" dirty="0" smtClean="0"/>
              <a:t>(2015 – 2019)</a:t>
            </a:r>
            <a:endParaRPr lang="pl-PL" sz="1200" dirty="0"/>
          </a:p>
        </p:txBody>
      </p:sp>
      <p:pic>
        <p:nvPicPr>
          <p:cNvPr id="17" name="Obraz 16" descr="logo_SPO_KADET_3 (1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7432" y="3933056"/>
            <a:ext cx="2629487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91064" cy="706090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Patron klasy mundurowej (2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72008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994122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2018 i 2021r. – skoki spadochronowe</a:t>
            </a:r>
            <a:endParaRPr lang="pl-PL" sz="2000" dirty="0"/>
          </a:p>
        </p:txBody>
      </p:sp>
      <p:pic>
        <p:nvPicPr>
          <p:cNvPr id="5" name="Obraz 4" descr="5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143116"/>
            <a:ext cx="3143272" cy="209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8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286256"/>
            <a:ext cx="3929058" cy="261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-20210911-WA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071678"/>
            <a:ext cx="4179123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11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4357694"/>
            <a:ext cx="343036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Lenovo\AppData\Local\Microsoft\Windows\INetCache\IE\MPK90P5L\220px-PO-16_pict_main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11878">
            <a:off x="7101504" y="884138"/>
            <a:ext cx="1238259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6851104" cy="850106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820688"/>
          </a:xfrm>
        </p:spPr>
        <p:txBody>
          <a:bodyPr>
            <a:normAutofit/>
          </a:bodyPr>
          <a:lstStyle/>
          <a:p>
            <a:r>
              <a:rPr lang="pl-PL" sz="2000" dirty="0" smtClean="0"/>
              <a:t>2018rok – Reprezentowanie Polski podczas międzynarodowego obozu SUMMER CAMP 2018 „Spectrum” w Estonii.</a:t>
            </a:r>
            <a:endParaRPr lang="pl-PL" sz="2000" dirty="0"/>
          </a:p>
        </p:txBody>
      </p:sp>
      <p:pic>
        <p:nvPicPr>
          <p:cNvPr id="4" name="Obraz 3" descr="!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9467" y="2132856"/>
            <a:ext cx="5587603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79912" y="188640"/>
            <a:ext cx="5266928" cy="634082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4857784" cy="2394909"/>
          </a:xfrm>
        </p:spPr>
      </p:pic>
      <p:pic>
        <p:nvPicPr>
          <p:cNvPr id="6" name="Obraz 5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357562"/>
            <a:ext cx="5913450" cy="3357586"/>
          </a:xfrm>
          <a:prstGeom prst="rect">
            <a:avLst/>
          </a:prstGeom>
        </p:spPr>
      </p:pic>
      <p:pic>
        <p:nvPicPr>
          <p:cNvPr id="5" name="Picture 2" descr="C:\Users\Lenovo\AppData\Local\Microsoft\Windows\INetCache\IE\IJL79H5G\1280px-Flag_of_Poland_2.svg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293096"/>
            <a:ext cx="1485879" cy="928674"/>
          </a:xfrm>
          <a:prstGeom prst="rect">
            <a:avLst/>
          </a:prstGeom>
          <a:noFill/>
        </p:spPr>
      </p:pic>
      <p:pic>
        <p:nvPicPr>
          <p:cNvPr id="3074" name="Picture 2" descr="C:\Users\Lenovo\AppData\Local\Microsoft\Windows\INetCache\IE\8FOSACJ2\640px-Flag_of_Estonia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5445224"/>
            <a:ext cx="1500198" cy="954033"/>
          </a:xfrm>
          <a:prstGeom prst="rect">
            <a:avLst/>
          </a:prstGeom>
          <a:noFill/>
        </p:spPr>
      </p:pic>
      <p:pic>
        <p:nvPicPr>
          <p:cNvPr id="7" name="Obraz 6" descr="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836712"/>
            <a:ext cx="2854021" cy="284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069292" cy="53019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7212168" cy="54091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036712"/>
          </a:xfrm>
        </p:spPr>
        <p:txBody>
          <a:bodyPr>
            <a:normAutofit/>
          </a:bodyPr>
          <a:lstStyle/>
          <a:p>
            <a:r>
              <a:rPr lang="pl-PL" sz="2000" dirty="0" smtClean="0"/>
              <a:t>Reprezentowanie Polski oraz prezentacja programu Certyfikowanych Wojskowych Klas Mundurowych grupie Kadetów z Wielkiej Brytanii </a:t>
            </a:r>
            <a:br>
              <a:rPr lang="pl-PL" sz="2000" dirty="0" smtClean="0"/>
            </a:br>
            <a:r>
              <a:rPr lang="pl-PL" sz="2000" dirty="0" smtClean="0"/>
              <a:t>w British </a:t>
            </a:r>
            <a:r>
              <a:rPr lang="pl-PL" sz="2000" dirty="0" err="1" smtClean="0"/>
              <a:t>Embassy</a:t>
            </a:r>
            <a:r>
              <a:rPr lang="pl-PL" sz="2000" dirty="0" smtClean="0"/>
              <a:t> w Warszawie.</a:t>
            </a:r>
            <a:endParaRPr lang="pl-PL" sz="2000" dirty="0"/>
          </a:p>
        </p:txBody>
      </p:sp>
      <p:pic>
        <p:nvPicPr>
          <p:cNvPr id="4" name="Obraz 3" descr="Ambasa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500306"/>
            <a:ext cx="4214841" cy="302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Ambasad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2308" y="2500306"/>
            <a:ext cx="439450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unna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5500702"/>
            <a:ext cx="1143008" cy="1143008"/>
          </a:xfrm>
          <a:prstGeom prst="rect">
            <a:avLst/>
          </a:prstGeom>
        </p:spPr>
      </p:pic>
      <p:pic>
        <p:nvPicPr>
          <p:cNvPr id="9" name="Obraz 8" descr="unna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5500702"/>
            <a:ext cx="1143008" cy="1143008"/>
          </a:xfrm>
          <a:prstGeom prst="rect">
            <a:avLst/>
          </a:prstGeom>
        </p:spPr>
      </p:pic>
      <p:pic>
        <p:nvPicPr>
          <p:cNvPr id="10" name="Obraz 9" descr="unna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5500702"/>
            <a:ext cx="114300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624736" cy="706090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Ambasad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3845136" cy="260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Ambasada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857628"/>
            <a:ext cx="3892588" cy="259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Ambasad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268760"/>
            <a:ext cx="3536180" cy="2357454"/>
          </a:xfrm>
          <a:prstGeom prst="rect">
            <a:avLst/>
          </a:prstGeom>
        </p:spPr>
      </p:pic>
      <p:pic>
        <p:nvPicPr>
          <p:cNvPr id="8" name="Obraz 7" descr="Ambasa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000503"/>
            <a:ext cx="3709465" cy="2472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1396752"/>
          </a:xfrm>
        </p:spPr>
        <p:txBody>
          <a:bodyPr>
            <a:normAutofit fontScale="92500" lnSpcReduction="20000"/>
          </a:bodyPr>
          <a:lstStyle/>
          <a:p>
            <a:r>
              <a:rPr lang="pl-PL" sz="2000" dirty="0" smtClean="0"/>
              <a:t>03- 05.12.2018 rok – podróż historyczno – wojskowa do miejsc pamięci narodowej i niepodległościowej - Warszawa (Muzeum Powstania Warszawskiego, Muzeum Wojska Polskiego, Grób Nieznanego Żołnierza).</a:t>
            </a:r>
          </a:p>
          <a:p>
            <a:pPr>
              <a:buNone/>
            </a:pPr>
            <a:r>
              <a:rPr lang="pl-PL" sz="2000" dirty="0" smtClean="0"/>
              <a:t>	W ramach realizacji „Edukacji Wojskowej”.</a:t>
            </a:r>
          </a:p>
          <a:p>
            <a:pPr>
              <a:buNone/>
            </a:pPr>
            <a:r>
              <a:rPr lang="pl-PL" sz="2000" dirty="0" smtClean="0"/>
              <a:t>       Projekt dofinansowany przez Ministerstwo Obrony Narodowej.</a:t>
            </a:r>
            <a:endParaRPr lang="pl-PL" sz="2000" dirty="0"/>
          </a:p>
        </p:txBody>
      </p:sp>
      <p:pic>
        <p:nvPicPr>
          <p:cNvPr id="4" name="Obraz 3" descr="waw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071810"/>
            <a:ext cx="3619500" cy="3362325"/>
          </a:xfrm>
          <a:prstGeom prst="rect">
            <a:avLst/>
          </a:prstGeom>
        </p:spPr>
      </p:pic>
      <p:pic>
        <p:nvPicPr>
          <p:cNvPr id="5" name="Obraz 4" descr="waw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000372"/>
            <a:ext cx="4282325" cy="3399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waw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2768031" cy="4967887"/>
          </a:xfrm>
        </p:spPr>
      </p:pic>
      <p:pic>
        <p:nvPicPr>
          <p:cNvPr id="5" name="Obraz 4" descr="waw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500174"/>
            <a:ext cx="5028511" cy="4499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476672"/>
            <a:ext cx="4752528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28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28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2800" dirty="0">
              <a:solidFill>
                <a:srgbClr val="008000"/>
              </a:solidFill>
              <a:latin typeface="Segoe Print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14401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dirty="0" smtClean="0"/>
              <a:t>Dziękujemy Panu </a:t>
            </a:r>
            <a:r>
              <a:rPr lang="pl-PL" sz="1800" b="1" dirty="0" smtClean="0"/>
              <a:t>Romanowi Kumali</a:t>
            </a:r>
            <a:r>
              <a:rPr lang="pl-PL" sz="1800" dirty="0" smtClean="0"/>
              <a:t>, który towarzyszył rozwojowi Stowarzyszenia </a:t>
            </a:r>
            <a:br>
              <a:rPr lang="pl-PL" sz="1800" dirty="0" smtClean="0"/>
            </a:br>
            <a:r>
              <a:rPr lang="pl-PL" sz="1800" dirty="0" smtClean="0"/>
              <a:t>i Szkoły szczególnie w okresie nawiązania współpracy z Ministerstwem Obrony Narodowej oraz realizacji Pilotażowego programu wspierania szkół </a:t>
            </a:r>
            <a:r>
              <a:rPr lang="pl-PL" sz="1800" dirty="0" err="1" smtClean="0"/>
              <a:t>ponadgimnazjalnych</a:t>
            </a:r>
            <a:r>
              <a:rPr lang="pl-PL" sz="1800" dirty="0" smtClean="0"/>
              <a:t> prowadzących Piony Certyfikowanych Wojskowych </a:t>
            </a:r>
            <a:br>
              <a:rPr lang="pl-PL" sz="1800" dirty="0" smtClean="0"/>
            </a:br>
            <a:r>
              <a:rPr lang="pl-PL" sz="1800" dirty="0" smtClean="0"/>
              <a:t>Klas Mundurowych w latach 2017 – 2019.</a:t>
            </a:r>
          </a:p>
        </p:txBody>
      </p:sp>
      <p:pic>
        <p:nvPicPr>
          <p:cNvPr id="4" name="Obraz 3" descr="logo_l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24427"/>
            <a:ext cx="1512168" cy="1425758"/>
          </a:xfrm>
          <a:prstGeom prst="rect">
            <a:avLst/>
          </a:prstGeom>
        </p:spPr>
      </p:pic>
      <p:pic>
        <p:nvPicPr>
          <p:cNvPr id="6" name="Obraz 5" descr="Dzień nauczyciela 2017 (14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645024"/>
            <a:ext cx="3840427" cy="28803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 descr="logo_SPO_KADET_3 (1)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404664"/>
            <a:ext cx="1579364" cy="134076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6" name="Obraz 5" descr="wawa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3619500" cy="4876800"/>
          </a:xfrm>
          <a:prstGeom prst="rect">
            <a:avLst/>
          </a:prstGeom>
        </p:spPr>
      </p:pic>
      <p:pic>
        <p:nvPicPr>
          <p:cNvPr id="7" name="Obraz 6" descr="wawa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643182"/>
            <a:ext cx="4729435" cy="3571968"/>
          </a:xfrm>
          <a:prstGeom prst="rect">
            <a:avLst/>
          </a:prstGeom>
        </p:spPr>
      </p:pic>
      <p:pic>
        <p:nvPicPr>
          <p:cNvPr id="1026" name="Picture 2" descr="C:\Users\Lenovo\AppData\Local\Microsoft\Windows\INetCache\IE\8FOSACJ2\Syrenka_warszawska0205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0688"/>
            <a:ext cx="1245819" cy="1765505"/>
          </a:xfrm>
          <a:prstGeom prst="rect">
            <a:avLst/>
          </a:prstGeom>
          <a:noFill/>
        </p:spPr>
      </p:pic>
      <p:pic>
        <p:nvPicPr>
          <p:cNvPr id="1027" name="Picture 3" descr="C:\Users\Lenovo\AppData\Local\Microsoft\Windows\INetCache\IE\MPK90P5L\1280px-Warszawa_Grob_Nieznanego_Zolnierza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071118"/>
            <a:ext cx="1929364" cy="1447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6635080" cy="92211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/>
          <a:lstStyle/>
          <a:p>
            <a:r>
              <a:rPr lang="pl-PL" b="1" i="1" u="sng" dirty="0" smtClean="0"/>
              <a:t>Zawody:</a:t>
            </a:r>
          </a:p>
          <a:p>
            <a:r>
              <a:rPr lang="pl-PL" sz="2000" dirty="0" smtClean="0"/>
              <a:t>Udział w zawodach Memoriał </a:t>
            </a:r>
            <a:r>
              <a:rPr lang="pl-PL" sz="2000" dirty="0" err="1" smtClean="0"/>
              <a:t>im.gen</a:t>
            </a:r>
            <a:r>
              <a:rPr lang="pl-PL" sz="2000" dirty="0" smtClean="0"/>
              <a:t>. broni Włodzimierza </a:t>
            </a:r>
            <a:r>
              <a:rPr lang="pl-PL" sz="2000" dirty="0" err="1" smtClean="0"/>
              <a:t>Potasińskiego</a:t>
            </a:r>
            <a:endParaRPr lang="pl-PL" sz="2000" dirty="0" smtClean="0"/>
          </a:p>
          <a:p>
            <a:r>
              <a:rPr lang="pl-PL" sz="2000" b="1" i="1" u="sng" dirty="0" smtClean="0"/>
              <a:t>Wyniki zespołowe LO Trzebinia:</a:t>
            </a:r>
          </a:p>
          <a:p>
            <a:r>
              <a:rPr lang="pl-PL" sz="2000" dirty="0" smtClean="0"/>
              <a:t>2014r – I miejsce</a:t>
            </a:r>
          </a:p>
          <a:p>
            <a:r>
              <a:rPr lang="pl-PL" sz="2000" dirty="0" smtClean="0"/>
              <a:t>2015 </a:t>
            </a:r>
            <a:r>
              <a:rPr lang="pl-PL" sz="2000" dirty="0" err="1" smtClean="0"/>
              <a:t>r</a:t>
            </a:r>
            <a:r>
              <a:rPr lang="pl-PL" sz="2000" dirty="0" smtClean="0"/>
              <a:t>– III miejsce</a:t>
            </a:r>
          </a:p>
          <a:p>
            <a:r>
              <a:rPr lang="pl-PL" sz="2000" dirty="0" smtClean="0"/>
              <a:t>2016 </a:t>
            </a:r>
            <a:r>
              <a:rPr lang="pl-PL" sz="2000" dirty="0" err="1" smtClean="0"/>
              <a:t>r</a:t>
            </a:r>
            <a:r>
              <a:rPr lang="pl-PL" sz="2000" dirty="0" smtClean="0"/>
              <a:t>– I miejsce</a:t>
            </a:r>
          </a:p>
          <a:p>
            <a:r>
              <a:rPr lang="pl-PL" sz="2000" dirty="0" smtClean="0"/>
              <a:t>2017r – I miejsce</a:t>
            </a:r>
          </a:p>
          <a:p>
            <a:r>
              <a:rPr lang="pl-PL" sz="2000" dirty="0" smtClean="0"/>
              <a:t>2018r – II miejsce</a:t>
            </a:r>
          </a:p>
          <a:p>
            <a:r>
              <a:rPr lang="pl-PL" sz="2000" dirty="0" smtClean="0"/>
              <a:t>2019r – III miejsce</a:t>
            </a:r>
          </a:p>
          <a:p>
            <a:r>
              <a:rPr lang="pl-PL" sz="2000" dirty="0" smtClean="0"/>
              <a:t>2021r – I miejsce</a:t>
            </a:r>
            <a:endParaRPr lang="pl-PL" sz="2000" dirty="0"/>
          </a:p>
        </p:txBody>
      </p:sp>
      <p:pic>
        <p:nvPicPr>
          <p:cNvPr id="5" name="Obraz 4" descr="58802437_1212507598922602_3316869033562734592_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2636912"/>
            <a:ext cx="364333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Lenovo\AppData\Local\Microsoft\Windows\INetCache\IE\8FOSACJ2\gold-cup-1539690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857628"/>
            <a:ext cx="2539986" cy="1428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5904656" cy="56207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5" name="Prostokąt 4"/>
          <p:cNvSpPr/>
          <p:nvPr/>
        </p:nvSpPr>
        <p:spPr>
          <a:xfrm>
            <a:off x="107504" y="836712"/>
            <a:ext cx="709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2011 – 2021 rok - </a:t>
            </a:r>
            <a:r>
              <a:rPr lang="pl-PL" i="1" u="sng" dirty="0" smtClean="0"/>
              <a:t>Wysokie lokaty w zawodach na szczeblu powiatowym, wojewódzkim i ogólnopolskim</a:t>
            </a:r>
            <a:endParaRPr lang="pl-PL" i="1" u="sng" dirty="0"/>
          </a:p>
        </p:txBody>
      </p:sp>
      <p:sp>
        <p:nvSpPr>
          <p:cNvPr id="6" name="Prostokąt 5"/>
          <p:cNvSpPr/>
          <p:nvPr/>
        </p:nvSpPr>
        <p:spPr>
          <a:xfrm rot="21337878">
            <a:off x="679494" y="2259776"/>
            <a:ext cx="5198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Mistrzostwa o Nagrodę Ministra Obrony Narodowej</a:t>
            </a:r>
            <a:endParaRPr lang="pl-PL" dirty="0"/>
          </a:p>
        </p:txBody>
      </p:sp>
      <p:pic>
        <p:nvPicPr>
          <p:cNvPr id="7" name="Obraz 6" descr="2Puch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2" y="260648"/>
            <a:ext cx="1194039" cy="1728192"/>
          </a:xfrm>
          <a:prstGeom prst="rect">
            <a:avLst/>
          </a:prstGeom>
        </p:spPr>
      </p:pic>
      <p:pic>
        <p:nvPicPr>
          <p:cNvPr id="8" name="Obraz 7" descr="2014_Im_L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5013176"/>
            <a:ext cx="2267744" cy="1700808"/>
          </a:xfrm>
          <a:prstGeom prst="rect">
            <a:avLst/>
          </a:prstGeom>
        </p:spPr>
      </p:pic>
      <p:pic>
        <p:nvPicPr>
          <p:cNvPr id="9" name="Obraz 8" descr="Puch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996952"/>
            <a:ext cx="2683016" cy="1862540"/>
          </a:xfrm>
          <a:prstGeom prst="rect">
            <a:avLst/>
          </a:prstGeom>
        </p:spPr>
      </p:pic>
      <p:pic>
        <p:nvPicPr>
          <p:cNvPr id="10" name="Obraz 9" descr="Raclawice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569" y="3140968"/>
            <a:ext cx="3823121" cy="254999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9512" y="5733256"/>
            <a:ext cx="4950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Zawody podczas uroczystości rocznicowych Bitwy pod Racławicami oraz Zlotu Kawalerów Orderu Virtuti </a:t>
            </a:r>
            <a:r>
              <a:rPr lang="pl-PL" dirty="0" err="1" smtClean="0"/>
              <a:t>Militari</a:t>
            </a:r>
            <a:endParaRPr lang="pl-PL" dirty="0" smtClean="0"/>
          </a:p>
        </p:txBody>
      </p:sp>
      <p:sp>
        <p:nvSpPr>
          <p:cNvPr id="12" name="pole tekstowe 11"/>
          <p:cNvSpPr txBox="1"/>
          <p:nvPr/>
        </p:nvSpPr>
        <p:spPr>
          <a:xfrm rot="540556">
            <a:off x="6720410" y="1992928"/>
            <a:ext cx="196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o Puchar Dowódcy 5 </a:t>
            </a:r>
            <a:r>
              <a:rPr lang="pl-PL" dirty="0" err="1" smtClean="0"/>
              <a:t>bdow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 rot="21069712">
            <a:off x="4156186" y="2698004"/>
            <a:ext cx="2034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Wielobój Obronny</a:t>
            </a:r>
          </a:p>
        </p:txBody>
      </p:sp>
      <p:sp>
        <p:nvSpPr>
          <p:cNvPr id="15" name="Prostokąt 14"/>
          <p:cNvSpPr/>
          <p:nvPr/>
        </p:nvSpPr>
        <p:spPr>
          <a:xfrm rot="21413340">
            <a:off x="355627" y="1758813"/>
            <a:ext cx="4606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Memoriał im. gen. Bronisława Kwiatkowskiego</a:t>
            </a:r>
          </a:p>
        </p:txBody>
      </p:sp>
      <p:sp>
        <p:nvSpPr>
          <p:cNvPr id="16" name="pole tekstowe 15"/>
          <p:cNvSpPr txBox="1"/>
          <p:nvPr/>
        </p:nvSpPr>
        <p:spPr>
          <a:xfrm rot="21107558">
            <a:off x="4229103" y="33395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Liga strzelecka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 rot="21070396">
            <a:off x="4156350" y="40855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Srebrne Muszkiety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17.12.2019 rok – Otwarcie strzelnicy laserowej.</a:t>
            </a:r>
            <a:endParaRPr lang="pl-PL" sz="2000" dirty="0"/>
          </a:p>
        </p:txBody>
      </p:sp>
      <p:pic>
        <p:nvPicPr>
          <p:cNvPr id="4" name="Obraz 3" descr="staosta_Gebalastrzelnica_laserowa_17_12_2019_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071677"/>
            <a:ext cx="3000396" cy="400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strzelnica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714620"/>
            <a:ext cx="5044261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Lenovo\AppData\Local\Microsoft\Windows\INetCache\IE\MPK90P5L\sniper-297661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357298"/>
            <a:ext cx="1277847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pic>
        <p:nvPicPr>
          <p:cNvPr id="4" name="Symbol zastępczy zawartości 3" descr="strzelnica_laserowa_17_12_2019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4214843" cy="3161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strzelnica_laserowa_17_12_2019_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412776"/>
            <a:ext cx="3849462" cy="473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strzelnica_laserowa_17_12_2019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49080"/>
            <a:ext cx="4576057" cy="257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Font typeface="Wingdings" pitchFamily="2" charset="2"/>
              <a:buChar char="§"/>
            </a:pPr>
            <a:r>
              <a:rPr lang="pl-PL" sz="4800" i="1" u="sng" dirty="0" smtClean="0"/>
              <a:t>Dziękujemy za uwagę</a:t>
            </a:r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Prezentację wykonała:    GABRIELA LANGER</a:t>
            </a:r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pic>
        <p:nvPicPr>
          <p:cNvPr id="3074" name="Picture 2" descr="C:\Users\Lenovo\AppData\Local\Microsoft\Windows\INetCache\IE\5AAULVQE\cm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643182"/>
            <a:ext cx="265666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4536504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2800" dirty="0">
              <a:solidFill>
                <a:srgbClr val="008000"/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772817"/>
            <a:ext cx="8013576" cy="9361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 smtClean="0"/>
              <a:t>Składamy podziękowania i życzenia dalszej owocnej pracy </a:t>
            </a:r>
            <a:br>
              <a:rPr lang="pl-PL" sz="2400" dirty="0" smtClean="0"/>
            </a:br>
            <a:r>
              <a:rPr lang="pl-PL" sz="2400" dirty="0" smtClean="0"/>
              <a:t>dla obecnego Zarządu SPO "KADET": 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5536" y="55892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oraz wszystkich osób zaangażowanych w kształcenie i wychowanie młodego pokolenia</a:t>
            </a:r>
            <a:endParaRPr lang="pl-PL" sz="2400" dirty="0"/>
          </a:p>
        </p:txBody>
      </p:sp>
      <p:pic>
        <p:nvPicPr>
          <p:cNvPr id="5" name="Obraz 4" descr="marekKuch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780928"/>
            <a:ext cx="1349703" cy="180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pole tekstowe 6"/>
          <p:cNvSpPr txBox="1"/>
          <p:nvPr/>
        </p:nvSpPr>
        <p:spPr>
          <a:xfrm>
            <a:off x="3347864" y="4653136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Skarbnik SPO „KADET”</a:t>
            </a:r>
          </a:p>
          <a:p>
            <a:pPr algn="ctr"/>
            <a:r>
              <a:rPr lang="pl-PL" sz="1600" dirty="0" smtClean="0"/>
              <a:t>Marek Kuchta</a:t>
            </a:r>
            <a:endParaRPr lang="pl-PL" sz="1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580112" y="486916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Sekretarz SPO „KADET”</a:t>
            </a:r>
          </a:p>
          <a:p>
            <a:pPr algn="ctr"/>
            <a:r>
              <a:rPr lang="pl-PL" sz="1600" dirty="0" smtClean="0"/>
              <a:t>Grażyna Hrabia</a:t>
            </a:r>
            <a:endParaRPr lang="pl-PL" sz="16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99592" y="472514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Prezes SPO „KADET”</a:t>
            </a:r>
          </a:p>
          <a:p>
            <a:pPr algn="ctr"/>
            <a:r>
              <a:rPr lang="pl-PL" sz="1600" dirty="0" smtClean="0"/>
              <a:t>Anna Duda</a:t>
            </a:r>
            <a:endParaRPr lang="pl-PL" sz="1600" dirty="0"/>
          </a:p>
        </p:txBody>
      </p:sp>
      <p:pic>
        <p:nvPicPr>
          <p:cNvPr id="13" name="Obraz 12" descr="Grazyna Hrab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2708920"/>
            <a:ext cx="1253834" cy="20036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Obraz 13" descr="Ania_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2708920"/>
            <a:ext cx="1455177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8000"/>
                </a:solidFill>
                <a:latin typeface="Segoe Print" pitchFamily="2" charset="0"/>
              </a:rPr>
              <a:t>10 lat Klas Mundurowych </a:t>
            </a:r>
            <a:br>
              <a:rPr lang="pl-PL" sz="3200" dirty="0" smtClean="0">
                <a:solidFill>
                  <a:srgbClr val="008000"/>
                </a:solidFill>
                <a:latin typeface="Segoe Print" pitchFamily="2" charset="0"/>
              </a:rPr>
            </a:br>
            <a:r>
              <a:rPr lang="pl-PL" sz="3200" dirty="0" smtClean="0">
                <a:solidFill>
                  <a:srgbClr val="008000"/>
                </a:solidFill>
                <a:latin typeface="Segoe Print" pitchFamily="2" charset="0"/>
              </a:rPr>
              <a:t>LO Trzebinia</a:t>
            </a:r>
            <a:endParaRPr lang="pl-PL" sz="3200" dirty="0">
              <a:solidFill>
                <a:srgbClr val="008000"/>
              </a:solidFill>
              <a:latin typeface="Segoe Print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99992" y="1844824"/>
            <a:ext cx="4176464" cy="936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/>
              <a:t>Siedziba Liceum (1945 – 2017)</a:t>
            </a:r>
          </a:p>
          <a:p>
            <a:pPr>
              <a:buNone/>
            </a:pPr>
            <a:r>
              <a:rPr lang="pl-PL" sz="2400" dirty="0" smtClean="0"/>
              <a:t>Trzebinia, ul. Grunwaldzka 101</a:t>
            </a:r>
          </a:p>
          <a:p>
            <a:pPr>
              <a:buNone/>
            </a:pPr>
            <a:endParaRPr lang="pl-PL" sz="2800" dirty="0" smtClean="0"/>
          </a:p>
          <a:p>
            <a:pPr>
              <a:buNone/>
            </a:pPr>
            <a:endParaRPr lang="pl-PL" sz="2800" dirty="0"/>
          </a:p>
        </p:txBody>
      </p:sp>
      <p:pic>
        <p:nvPicPr>
          <p:cNvPr id="5" name="Obraz 4" descr="LOSiers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1556792"/>
            <a:ext cx="3384376" cy="2267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 descr="Budynek LO (4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996952"/>
            <a:ext cx="3347864" cy="2510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 descr="Budynek LO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221088"/>
            <a:ext cx="3227851" cy="2420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Strzałka w lewo 7"/>
          <p:cNvSpPr/>
          <p:nvPr/>
        </p:nvSpPr>
        <p:spPr>
          <a:xfrm>
            <a:off x="3995936" y="2132856"/>
            <a:ext cx="432048" cy="288032"/>
          </a:xfrm>
          <a:prstGeom prst="lef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716016" y="5733256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Nowa siedziba Liceum od 2017r.</a:t>
            </a:r>
          </a:p>
          <a:p>
            <a:pPr algn="ctr"/>
            <a:r>
              <a:rPr lang="pl-PL" sz="2400" dirty="0" smtClean="0"/>
              <a:t>Trzebinia, ul. Szkolna 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624736" cy="850106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2400" dirty="0">
              <a:solidFill>
                <a:srgbClr val="008000"/>
              </a:solidFill>
              <a:latin typeface="Segoe Print" pitchFamily="2" charset="0"/>
            </a:endParaRPr>
          </a:p>
        </p:txBody>
      </p:sp>
      <p:pic>
        <p:nvPicPr>
          <p:cNvPr id="4" name="Symbol zastępczy zawartości 3" descr="logo_l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65080"/>
            <a:ext cx="2232248" cy="2104692"/>
          </a:xfrm>
        </p:spPr>
      </p:pic>
      <p:pic>
        <p:nvPicPr>
          <p:cNvPr id="6" name="Obraz 5" descr="logo_SPO_KADET_3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717032"/>
            <a:ext cx="2893199" cy="2456121"/>
          </a:xfrm>
          <a:prstGeom prst="rect">
            <a:avLst/>
          </a:prstGeom>
        </p:spPr>
      </p:pic>
      <p:pic>
        <p:nvPicPr>
          <p:cNvPr id="7" name="Obraz 6" descr="logo_SPO_KAD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717032"/>
            <a:ext cx="2193113" cy="2167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827584" y="59492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Projekt logo SPO „KADET”</a:t>
            </a:r>
          </a:p>
          <a:p>
            <a:pPr algn="ctr"/>
            <a:r>
              <a:rPr lang="pl-PL" dirty="0" smtClean="0"/>
              <a:t>Wykonanie: A. Dudek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915816" y="1124744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Odznaka rozpoznawcza Liceum, zawiera Krzyż Maltański, zakończony kulkami, z nałożonym w jego centrum herbem Trzebini, w otoczeniu wieńca z liści laurowych i dębowych, na które nałożone są błyskawice wojsk łączności (pierwszą Jednostką Patronacką Liceum był 5 Batalion Dowodzenia</a:t>
            </a:r>
            <a:br>
              <a:rPr lang="pl-PL" dirty="0" smtClean="0"/>
            </a:br>
            <a:r>
              <a:rPr lang="pl-PL" dirty="0" smtClean="0"/>
              <a:t>w Krakowie - </a:t>
            </a:r>
            <a:r>
              <a:rPr lang="pl-PL" dirty="0" err="1" smtClean="0"/>
              <a:t>Rząsce</a:t>
            </a:r>
            <a:r>
              <a:rPr lang="pl-PL" dirty="0" smtClean="0"/>
              <a:t>). Krzyż Maltański - symbol dawnego rycerstwa. Wieniec z liści dębowych symbolizuje siłę i hart ducha, a laurowych zwycięstwo i sławę.</a:t>
            </a:r>
            <a:endParaRPr lang="pl-P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FFFFCC">
                <a:alpha val="85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12768" cy="850106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008000"/>
                </a:solidFill>
                <a:latin typeface="Segoe Print" pitchFamily="2" charset="0"/>
              </a:rPr>
              <a:t>10 lat Klas Mundurowych LO Trzebinia</a:t>
            </a:r>
            <a:endParaRPr lang="pl-PL" sz="2400" dirty="0">
              <a:solidFill>
                <a:srgbClr val="008000"/>
              </a:solidFill>
              <a:latin typeface="Segoe Print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9"/>
            <a:ext cx="5688632" cy="1800200"/>
          </a:xfrm>
        </p:spPr>
        <p:txBody>
          <a:bodyPr/>
          <a:lstStyle/>
          <a:p>
            <a:pPr>
              <a:buNone/>
            </a:pPr>
            <a:r>
              <a:rPr lang="pl-PL" sz="1800" dirty="0" smtClean="0"/>
              <a:t>Współpracujący </a:t>
            </a:r>
            <a:r>
              <a:rPr lang="pl-PL" sz="1800" dirty="0"/>
              <a:t>z Liceum Komendanci WKU w Oświęcimiu:</a:t>
            </a:r>
            <a:endParaRPr lang="pl-PL" sz="1800" dirty="0" smtClean="0"/>
          </a:p>
          <a:p>
            <a:r>
              <a:rPr lang="pl-PL" sz="1800" dirty="0"/>
              <a:t>ppłk Sławomir GOŁOTA (2009 - 2012)</a:t>
            </a:r>
            <a:endParaRPr lang="pl-PL" sz="1800" dirty="0" smtClean="0"/>
          </a:p>
          <a:p>
            <a:r>
              <a:rPr lang="pl-PL" sz="1800" dirty="0"/>
              <a:t>ppłk Wojciech FAŁKOWSKI (2012 - 2015)</a:t>
            </a:r>
            <a:endParaRPr lang="pl-PL" sz="1800" dirty="0" smtClean="0"/>
          </a:p>
          <a:p>
            <a:r>
              <a:rPr lang="pl-PL" sz="1800" dirty="0"/>
              <a:t>ppłk Andrzej BANDOŁA (2015 - 2019)</a:t>
            </a:r>
            <a:endParaRPr lang="pl-PL" sz="1800" dirty="0" smtClean="0"/>
          </a:p>
          <a:p>
            <a:r>
              <a:rPr lang="pl-PL" sz="1800" dirty="0"/>
              <a:t>ppłk Zbigniew PUSTUŁKA (2019 - nadal)</a:t>
            </a:r>
          </a:p>
        </p:txBody>
      </p:sp>
      <p:pic>
        <p:nvPicPr>
          <p:cNvPr id="5" name="Obraz 4" descr="wku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412776"/>
            <a:ext cx="1577340" cy="1859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4283968" y="3645024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Współpracujący z Liceum Dowódcy 5 </a:t>
            </a:r>
            <a:r>
              <a:rPr lang="pl-PL" dirty="0" err="1" smtClean="0"/>
              <a:t>bdow</a:t>
            </a:r>
            <a:r>
              <a:rPr lang="pl-PL" dirty="0" smtClean="0"/>
              <a:t>. </a:t>
            </a:r>
          </a:p>
          <a:p>
            <a:r>
              <a:rPr lang="pl-PL" dirty="0" smtClean="0"/>
              <a:t>w Krakowie:</a:t>
            </a:r>
          </a:p>
          <a:p>
            <a:r>
              <a:rPr lang="pl-PL" dirty="0" smtClean="0"/>
              <a:t>ppłk Zbigniew RYŚ (2009 - 2014)</a:t>
            </a:r>
          </a:p>
          <a:p>
            <a:r>
              <a:rPr lang="pl-PL" dirty="0" smtClean="0"/>
              <a:t>mjr Piotr URBAŚ (2014 - 2015)</a:t>
            </a:r>
          </a:p>
          <a:p>
            <a:r>
              <a:rPr lang="pl-PL" dirty="0" smtClean="0"/>
              <a:t>ppłk Rafał SEROKA (2015 - 2021)</a:t>
            </a:r>
          </a:p>
          <a:p>
            <a:r>
              <a:rPr lang="pl-PL" dirty="0" smtClean="0"/>
              <a:t>ppłk Mariusz BRODALKA (2021 - nadal)</a:t>
            </a:r>
            <a:endParaRPr lang="pl-PL" dirty="0"/>
          </a:p>
        </p:txBody>
      </p:sp>
      <p:pic>
        <p:nvPicPr>
          <p:cNvPr id="7" name="Obraz 6" descr="5bdow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506277"/>
            <a:ext cx="1965576" cy="1917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</TotalTime>
  <Words>1223</Words>
  <Application>Microsoft Office PowerPoint</Application>
  <PresentationFormat>Pokaz na ekranie (4:3)</PresentationFormat>
  <Paragraphs>211</Paragraphs>
  <Slides>55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Motyw pakietu Office</vt:lpstr>
      <vt:lpstr>10 lat Klas Mundurowych  LO Trzebinia</vt:lpstr>
      <vt:lpstr>Slajd 2</vt:lpstr>
      <vt:lpstr>Podziękowania za współpracę</vt:lpstr>
      <vt:lpstr>Slajd 4</vt:lpstr>
      <vt:lpstr>10 lat Klas Mundurowych  LO Trzebinia</vt:lpstr>
      <vt:lpstr>10 lat Klas Mundurowych LO Trzebinia</vt:lpstr>
      <vt:lpstr>10 lat Klas Mundurowych  LO Trzebinia</vt:lpstr>
      <vt:lpstr>10 lat Klas Mundurowych LO Trzebinia</vt:lpstr>
      <vt:lpstr>10 lat Klas Mundurowych LO Trzebinia</vt:lpstr>
      <vt:lpstr> </vt:lpstr>
      <vt:lpstr>10 lat Klas Mundurowych LO Trzebinia</vt:lpstr>
      <vt:lpstr>10 lat Klas Mundurowych LO Trzebinia</vt:lpstr>
      <vt:lpstr>10 lat Klas Mundurowych  LO Trzebinia</vt:lpstr>
      <vt:lpstr>10 lat Klas Mundurowych  LO Trzebinia</vt:lpstr>
      <vt:lpstr>10 lat Klas Mundurowych LO Trzebinia</vt:lpstr>
      <vt:lpstr>10 lat Klas Mundurowych LO Trzebinia</vt:lpstr>
      <vt:lpstr>10 lat Klas Mundurowych LO Trzebinia</vt:lpstr>
      <vt:lpstr>10 lat Klas Mundurowych  LO Trzebinia</vt:lpstr>
      <vt:lpstr>10 lat Klas Mundurowych  LO Trzebinia</vt:lpstr>
      <vt:lpstr>10 lat Klas Mundurowych LO Trzebinia</vt:lpstr>
      <vt:lpstr>10 lat Klas Mundurowych  LO Trzebinia</vt:lpstr>
      <vt:lpstr>10 lat Klas Mundurowych LO Trzebinia</vt:lpstr>
      <vt:lpstr>10 lat Klas Mundurowych 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  <vt:lpstr>10 lat Klas Mundurowych LO Trzebinia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Lenovo</dc:creator>
  <cp:lastModifiedBy>Lenovo-M11</cp:lastModifiedBy>
  <cp:revision>197</cp:revision>
  <dcterms:created xsi:type="dcterms:W3CDTF">2021-10-06T11:19:46Z</dcterms:created>
  <dcterms:modified xsi:type="dcterms:W3CDTF">2021-10-13T11:13:13Z</dcterms:modified>
</cp:coreProperties>
</file>